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Lst>
  <p:notesMasterIdLst>
    <p:notesMasterId r:id="rId22"/>
  </p:notesMasterIdLst>
  <p:handoutMasterIdLst>
    <p:handoutMasterId r:id="rId23"/>
  </p:handoutMasterIdLst>
  <p:sldIdLst>
    <p:sldId id="256" r:id="rId2"/>
    <p:sldId id="268" r:id="rId3"/>
    <p:sldId id="265" r:id="rId4"/>
    <p:sldId id="269" r:id="rId5"/>
    <p:sldId id="273" r:id="rId6"/>
    <p:sldId id="281" r:id="rId7"/>
    <p:sldId id="262" r:id="rId8"/>
    <p:sldId id="274" r:id="rId9"/>
    <p:sldId id="275" r:id="rId10"/>
    <p:sldId id="279" r:id="rId11"/>
    <p:sldId id="263" r:id="rId12"/>
    <p:sldId id="278" r:id="rId13"/>
    <p:sldId id="276" r:id="rId14"/>
    <p:sldId id="280" r:id="rId15"/>
    <p:sldId id="270" r:id="rId16"/>
    <p:sldId id="271" r:id="rId17"/>
    <p:sldId id="272" r:id="rId18"/>
    <p:sldId id="260" r:id="rId19"/>
    <p:sldId id="266" r:id="rId20"/>
    <p:sldId id="267" r:id="rId2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79"/>
    <p:restoredTop sz="94694"/>
  </p:normalViewPr>
  <p:slideViewPr>
    <p:cSldViewPr snapToGrid="0" snapToObjects="1">
      <p:cViewPr varScale="1">
        <p:scale>
          <a:sx n="72" d="100"/>
          <a:sy n="72" d="100"/>
        </p:scale>
        <p:origin x="642" y="66"/>
      </p:cViewPr>
      <p:guideLst/>
    </p:cSldViewPr>
  </p:slideViewPr>
  <p:notesTextViewPr>
    <p:cViewPr>
      <p:scale>
        <a:sx n="1" d="1"/>
        <a:sy n="1" d="1"/>
      </p:scale>
      <p:origin x="0" y="0"/>
    </p:cViewPr>
  </p:notesTextViewPr>
  <p:notesViewPr>
    <p:cSldViewPr snapToGrid="0" snapToObjects="1">
      <p:cViewPr varScale="1">
        <p:scale>
          <a:sx n="151" d="100"/>
          <a:sy n="151" d="100"/>
        </p:scale>
        <p:origin x="5208"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7246A682-2295-F845-8C9A-DA88D2189BED}"/>
              </a:ext>
            </a:extLst>
          </p:cNvPr>
          <p:cNvSpPr>
            <a:spLocks noGrp="1"/>
          </p:cNvSpPr>
          <p:nvPr>
            <p:ph type="dt" sz="quarter" idx="1"/>
          </p:nvPr>
        </p:nvSpPr>
        <p:spPr>
          <a:xfrm>
            <a:off x="457200" y="8489557"/>
            <a:ext cx="2971800" cy="458788"/>
          </a:xfrm>
          <a:prstGeom prst="rect">
            <a:avLst/>
          </a:prstGeom>
        </p:spPr>
        <p:txBody>
          <a:bodyPr vert="horz" lIns="0" tIns="0" rIns="0" bIns="0" rtlCol="0" anchor="ctr" anchorCtr="0"/>
          <a:lstStyle>
            <a:lvl1pPr algn="r">
              <a:defRPr sz="1200"/>
            </a:lvl1pPr>
          </a:lstStyle>
          <a:p>
            <a:pPr algn="l"/>
            <a:fld id="{C6AF6FC4-78E0-C543-8F3C-D70813184B53}" type="datetimeFigureOut">
              <a:rPr lang="nl-NL" sz="1000" smtClean="0">
                <a:solidFill>
                  <a:schemeClr val="tx1">
                    <a:lumMod val="50000"/>
                    <a:lumOff val="50000"/>
                  </a:schemeClr>
                </a:solidFill>
                <a:latin typeface="Arial" panose="020B0604020202020204" pitchFamily="34" charset="0"/>
              </a:rPr>
              <a:pPr algn="l"/>
              <a:t>20-7-2021</a:t>
            </a:fld>
            <a:endParaRPr lang="nl-NL" sz="1000" dirty="0">
              <a:solidFill>
                <a:schemeClr val="tx1">
                  <a:lumMod val="50000"/>
                  <a:lumOff val="50000"/>
                </a:schemeClr>
              </a:solidFill>
              <a:latin typeface="Arial" panose="020B0604020202020204" pitchFamily="34" charset="0"/>
            </a:endParaRPr>
          </a:p>
        </p:txBody>
      </p:sp>
      <p:sp>
        <p:nvSpPr>
          <p:cNvPr id="7" name="Rechthoek 6">
            <a:extLst>
              <a:ext uri="{FF2B5EF4-FFF2-40B4-BE49-F238E27FC236}">
                <a16:creationId xmlns:a16="http://schemas.microsoft.com/office/drawing/2014/main" id="{0C279E83-3929-DD44-A18C-FFD4EE412F2D}"/>
              </a:ext>
            </a:extLst>
          </p:cNvPr>
          <p:cNvSpPr/>
          <p:nvPr/>
        </p:nvSpPr>
        <p:spPr>
          <a:xfrm>
            <a:off x="6199466" y="8538951"/>
            <a:ext cx="360000" cy="360000"/>
          </a:xfrm>
          <a:prstGeom prst="rect">
            <a:avLst/>
          </a:prstGeom>
          <a:solidFill>
            <a:schemeClr val="bg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b="0" i="0" dirty="0">
              <a:ln w="6350">
                <a:solidFill>
                  <a:schemeClr val="accent3"/>
                </a:solidFill>
              </a:ln>
              <a:solidFill>
                <a:schemeClr val="bg1"/>
              </a:solidFill>
              <a:effectLst/>
              <a:latin typeface="Arial" panose="020B0604020202020204" pitchFamily="34" charset="0"/>
            </a:endParaRPr>
          </a:p>
        </p:txBody>
      </p:sp>
      <p:pic>
        <p:nvPicPr>
          <p:cNvPr id="9" name="Afbeelding 8">
            <a:extLst>
              <a:ext uri="{FF2B5EF4-FFF2-40B4-BE49-F238E27FC236}">
                <a16:creationId xmlns:a16="http://schemas.microsoft.com/office/drawing/2014/main" id="{F044757C-B685-7147-86BB-ADE769E17880}"/>
              </a:ext>
            </a:extLst>
          </p:cNvPr>
          <p:cNvPicPr>
            <a:picLocks noChangeAspect="1"/>
          </p:cNvPicPr>
          <p:nvPr/>
        </p:nvPicPr>
        <p:blipFill>
          <a:blip r:embed="rId2"/>
          <a:stretch>
            <a:fillRect/>
          </a:stretch>
        </p:blipFill>
        <p:spPr>
          <a:xfrm>
            <a:off x="6278758" y="236838"/>
            <a:ext cx="357980" cy="349635"/>
          </a:xfrm>
          <a:prstGeom prst="rect">
            <a:avLst/>
          </a:prstGeom>
        </p:spPr>
      </p:pic>
      <p:sp>
        <p:nvSpPr>
          <p:cNvPr id="10" name="Tijdelijke aanduiding voor dianummer 9">
            <a:extLst>
              <a:ext uri="{FF2B5EF4-FFF2-40B4-BE49-F238E27FC236}">
                <a16:creationId xmlns:a16="http://schemas.microsoft.com/office/drawing/2014/main" id="{02FD11F8-B1D0-934D-9048-9B3CB1C88CEF}"/>
              </a:ext>
            </a:extLst>
          </p:cNvPr>
          <p:cNvSpPr>
            <a:spLocks noGrp="1"/>
          </p:cNvSpPr>
          <p:nvPr>
            <p:ph type="sldNum" sz="quarter" idx="3"/>
          </p:nvPr>
        </p:nvSpPr>
        <p:spPr>
          <a:xfrm>
            <a:off x="6143193" y="8489557"/>
            <a:ext cx="472546" cy="458787"/>
          </a:xfrm>
          <a:prstGeom prst="rect">
            <a:avLst/>
          </a:prstGeom>
        </p:spPr>
        <p:txBody>
          <a:bodyPr vert="horz" lIns="0" tIns="0" rIns="0" bIns="0" rtlCol="0" anchor="ctr" anchorCtr="0"/>
          <a:lstStyle>
            <a:lvl1pPr algn="r">
              <a:defRPr sz="1200"/>
            </a:lvl1pPr>
          </a:lstStyle>
          <a:p>
            <a:pPr algn="ctr"/>
            <a:fld id="{0BD7B7AF-C237-8B47-ADAF-9D52F355DD5B}" type="slidenum">
              <a:rPr lang="nl-NL" sz="1000" smtClean="0">
                <a:solidFill>
                  <a:schemeClr val="tx1">
                    <a:lumMod val="50000"/>
                    <a:lumOff val="50000"/>
                  </a:schemeClr>
                </a:solidFill>
                <a:latin typeface="Arial" panose="020B0604020202020204" pitchFamily="34" charset="0"/>
              </a:rPr>
              <a:pPr algn="ctr"/>
              <a:t>‹#›</a:t>
            </a:fld>
            <a:endParaRPr lang="nl-NL" sz="1000" dirty="0">
              <a:solidFill>
                <a:schemeClr val="tx1">
                  <a:lumMod val="50000"/>
                  <a:lumOff val="50000"/>
                </a:schemeClr>
              </a:solidFill>
              <a:latin typeface="Arial" panose="020B0604020202020204" pitchFamily="34" charset="0"/>
            </a:endParaRPr>
          </a:p>
        </p:txBody>
      </p:sp>
    </p:spTree>
    <p:extLst>
      <p:ext uri="{BB962C8B-B14F-4D97-AF65-F5344CB8AC3E}">
        <p14:creationId xmlns:p14="http://schemas.microsoft.com/office/powerpoint/2010/main" val="9136420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5F8AB0F6-68DF-6244-8D0E-4B9353664025}" type="datetimeFigureOut">
              <a:rPr lang="nl-NL" smtClean="0"/>
              <a:pPr/>
              <a:t>20-7-2021</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l-NL"/>
              <a:t>Tekststijl van het model bewerken
Tweede niveau
Derde niveau
Vierde niveau
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910BE50C-EB94-7141-9DE1-2178D4C1A0DC}" type="slidenum">
              <a:rPr lang="nl-NL" smtClean="0"/>
              <a:pPr/>
              <a:t>‹#›</a:t>
            </a:fld>
            <a:endParaRPr lang="nl-NL" dirty="0"/>
          </a:p>
        </p:txBody>
      </p:sp>
    </p:spTree>
    <p:extLst>
      <p:ext uri="{BB962C8B-B14F-4D97-AF65-F5344CB8AC3E}">
        <p14:creationId xmlns:p14="http://schemas.microsoft.com/office/powerpoint/2010/main" val="92264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10BE50C-EB94-7141-9DE1-2178D4C1A0DC}" type="slidenum">
              <a:rPr lang="nl-NL" smtClean="0"/>
              <a:pPr/>
              <a:t>1</a:t>
            </a:fld>
            <a:endParaRPr lang="nl-NL" dirty="0"/>
          </a:p>
        </p:txBody>
      </p:sp>
    </p:spTree>
    <p:extLst>
      <p:ext uri="{BB962C8B-B14F-4D97-AF65-F5344CB8AC3E}">
        <p14:creationId xmlns:p14="http://schemas.microsoft.com/office/powerpoint/2010/main" val="1850978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3C7CC9C-1026-4750-B25B-412C55D1FE49}" type="slidenum">
              <a:rPr lang="en-GB" smtClean="0"/>
              <a:t>2</a:t>
            </a:fld>
            <a:endParaRPr lang="en-GB"/>
          </a:p>
        </p:txBody>
      </p:sp>
    </p:spTree>
    <p:extLst>
      <p:ext uri="{BB962C8B-B14F-4D97-AF65-F5344CB8AC3E}">
        <p14:creationId xmlns:p14="http://schemas.microsoft.com/office/powerpoint/2010/main" val="1859076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3C7CC9C-1026-4750-B25B-412C55D1FE49}" type="slidenum">
              <a:rPr lang="en-GB" smtClean="0"/>
              <a:t>3</a:t>
            </a:fld>
            <a:endParaRPr lang="en-GB"/>
          </a:p>
        </p:txBody>
      </p:sp>
    </p:spTree>
    <p:extLst>
      <p:ext uri="{BB962C8B-B14F-4D97-AF65-F5344CB8AC3E}">
        <p14:creationId xmlns:p14="http://schemas.microsoft.com/office/powerpoint/2010/main" val="3603892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3C7CC9C-1026-4750-B25B-412C55D1FE49}" type="slidenum">
              <a:rPr lang="en-GB" smtClean="0"/>
              <a:t>7</a:t>
            </a:fld>
            <a:endParaRPr lang="en-GB"/>
          </a:p>
        </p:txBody>
      </p:sp>
    </p:spTree>
    <p:extLst>
      <p:ext uri="{BB962C8B-B14F-4D97-AF65-F5344CB8AC3E}">
        <p14:creationId xmlns:p14="http://schemas.microsoft.com/office/powerpoint/2010/main" val="639057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3C7CC9C-1026-4750-B25B-412C55D1FE49}" type="slidenum">
              <a:rPr lang="en-GB" smtClean="0"/>
              <a:t>11</a:t>
            </a:fld>
            <a:endParaRPr lang="en-GB"/>
          </a:p>
        </p:txBody>
      </p:sp>
    </p:spTree>
    <p:extLst>
      <p:ext uri="{BB962C8B-B14F-4D97-AF65-F5344CB8AC3E}">
        <p14:creationId xmlns:p14="http://schemas.microsoft.com/office/powerpoint/2010/main" val="1531040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33C7CC9C-1026-4750-B25B-412C55D1FE49}" type="slidenum">
              <a:rPr lang="en-GB" smtClean="0"/>
              <a:t>18</a:t>
            </a:fld>
            <a:endParaRPr lang="en-GB"/>
          </a:p>
        </p:txBody>
      </p:sp>
    </p:spTree>
    <p:extLst>
      <p:ext uri="{BB962C8B-B14F-4D97-AF65-F5344CB8AC3E}">
        <p14:creationId xmlns:p14="http://schemas.microsoft.com/office/powerpoint/2010/main" val="898308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3C7CC9C-1026-4750-B25B-412C55D1FE49}" type="slidenum">
              <a:rPr lang="en-GB" smtClean="0"/>
              <a:t>19</a:t>
            </a:fld>
            <a:endParaRPr lang="en-GB"/>
          </a:p>
        </p:txBody>
      </p:sp>
    </p:spTree>
    <p:extLst>
      <p:ext uri="{BB962C8B-B14F-4D97-AF65-F5344CB8AC3E}">
        <p14:creationId xmlns:p14="http://schemas.microsoft.com/office/powerpoint/2010/main" val="3359408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3C7CC9C-1026-4750-B25B-412C55D1FE49}" type="slidenum">
              <a:rPr lang="en-GB" smtClean="0"/>
              <a:t>20</a:t>
            </a:fld>
            <a:endParaRPr lang="en-GB"/>
          </a:p>
        </p:txBody>
      </p:sp>
    </p:spTree>
    <p:extLst>
      <p:ext uri="{BB962C8B-B14F-4D97-AF65-F5344CB8AC3E}">
        <p14:creationId xmlns:p14="http://schemas.microsoft.com/office/powerpoint/2010/main" val="26259222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96A27FF7-7900-0E4B-A7BD-0C75A50C60E1}"/>
              </a:ext>
            </a:extLst>
          </p:cNvPr>
          <p:cNvSpPr/>
          <p:nvPr userDrawn="1"/>
        </p:nvSpPr>
        <p:spPr>
          <a:xfrm>
            <a:off x="0" y="0"/>
            <a:ext cx="12192000" cy="19330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panose="020B0604020202020204" pitchFamily="34" charset="0"/>
            </a:endParaRPr>
          </a:p>
        </p:txBody>
      </p:sp>
      <p:sp>
        <p:nvSpPr>
          <p:cNvPr id="3" name="Ondertitel 2">
            <a:extLst>
              <a:ext uri="{FF2B5EF4-FFF2-40B4-BE49-F238E27FC236}">
                <a16:creationId xmlns:a16="http://schemas.microsoft.com/office/drawing/2014/main" id="{24595676-91C4-A94F-BC6F-078C9E742132}"/>
              </a:ext>
            </a:extLst>
          </p:cNvPr>
          <p:cNvSpPr>
            <a:spLocks noGrp="1"/>
          </p:cNvSpPr>
          <p:nvPr>
            <p:ph type="subTitle" idx="1"/>
          </p:nvPr>
        </p:nvSpPr>
        <p:spPr>
          <a:xfrm>
            <a:off x="838201" y="3696454"/>
            <a:ext cx="5935394" cy="1561592"/>
          </a:xfrm>
        </p:spPr>
        <p:txBody>
          <a:bodyPr>
            <a:normAutofit/>
          </a:bodyPr>
          <a:lstStyle>
            <a:lvl1pPr marL="0" indent="0" algn="l">
              <a:lnSpc>
                <a:spcPts val="2800"/>
              </a:lnSpc>
              <a:buNone/>
              <a:defRPr sz="2200" b="0" i="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sp>
        <p:nvSpPr>
          <p:cNvPr id="16" name="Tijdelijke aanduiding voor afbeelding 15">
            <a:extLst>
              <a:ext uri="{FF2B5EF4-FFF2-40B4-BE49-F238E27FC236}">
                <a16:creationId xmlns:a16="http://schemas.microsoft.com/office/drawing/2014/main" id="{FB068E36-C549-1A45-8E22-8C614447CC6A}"/>
              </a:ext>
            </a:extLst>
          </p:cNvPr>
          <p:cNvSpPr>
            <a:spLocks noGrp="1"/>
          </p:cNvSpPr>
          <p:nvPr>
            <p:ph type="pic" sz="quarter" idx="13"/>
          </p:nvPr>
        </p:nvSpPr>
        <p:spPr>
          <a:xfrm>
            <a:off x="6984610" y="1599955"/>
            <a:ext cx="5268350" cy="3436280"/>
          </a:xfrm>
          <a:prstGeom prst="rect">
            <a:avLst/>
          </a:prstGeom>
          <a:solidFill>
            <a:schemeClr val="bg1"/>
          </a:solidFill>
          <a:ln w="12700">
            <a:solidFill>
              <a:schemeClr val="accent1"/>
            </a:solidFill>
          </a:ln>
          <a:effectLst>
            <a:outerShdw blurRad="76200" dist="76200" dir="2700000" algn="tl" rotWithShape="0">
              <a:prstClr val="black">
                <a:alpha val="20000"/>
              </a:prstClr>
            </a:outerShdw>
            <a:softEdge rad="0"/>
          </a:effectLst>
        </p:spPr>
        <p:txBody>
          <a:bodyPr anchor="ctr" anchorCtr="0"/>
          <a:lstStyle>
            <a:lvl1pPr marL="0" indent="0" algn="ctr">
              <a:buFontTx/>
              <a:buNone/>
              <a:defRPr/>
            </a:lvl1pPr>
          </a:lstStyle>
          <a:p>
            <a:r>
              <a:rPr lang="en-US"/>
              <a:t>Click icon to add picture</a:t>
            </a:r>
            <a:endParaRPr lang="nl-NL" dirty="0"/>
          </a:p>
        </p:txBody>
      </p:sp>
      <p:pic>
        <p:nvPicPr>
          <p:cNvPr id="13" name="Afbeelding 12">
            <a:extLst>
              <a:ext uri="{FF2B5EF4-FFF2-40B4-BE49-F238E27FC236}">
                <a16:creationId xmlns:a16="http://schemas.microsoft.com/office/drawing/2014/main" id="{220FCE8A-EB6D-BB4A-921F-3E8290738080}"/>
              </a:ext>
            </a:extLst>
          </p:cNvPr>
          <p:cNvPicPr>
            <a:picLocks noChangeAspect="1"/>
          </p:cNvPicPr>
          <p:nvPr userDrawn="1"/>
        </p:nvPicPr>
        <p:blipFill>
          <a:blip r:embed="rId2"/>
          <a:stretch>
            <a:fillRect/>
          </a:stretch>
        </p:blipFill>
        <p:spPr>
          <a:xfrm>
            <a:off x="838200" y="545400"/>
            <a:ext cx="3060000" cy="575678"/>
          </a:xfrm>
          <a:prstGeom prst="rect">
            <a:avLst/>
          </a:prstGeom>
        </p:spPr>
      </p:pic>
      <p:sp>
        <p:nvSpPr>
          <p:cNvPr id="17" name="Tekstvak 16">
            <a:extLst>
              <a:ext uri="{FF2B5EF4-FFF2-40B4-BE49-F238E27FC236}">
                <a16:creationId xmlns:a16="http://schemas.microsoft.com/office/drawing/2014/main" id="{CD953A37-0D0A-5D45-963E-F77513DAF949}"/>
              </a:ext>
            </a:extLst>
          </p:cNvPr>
          <p:cNvSpPr txBox="1"/>
          <p:nvPr userDrawn="1"/>
        </p:nvSpPr>
        <p:spPr>
          <a:xfrm>
            <a:off x="0" y="6312600"/>
            <a:ext cx="2743200" cy="531460"/>
          </a:xfrm>
          <a:prstGeom prst="rect">
            <a:avLst/>
          </a:prstGeom>
          <a:solidFill>
            <a:schemeClr val="accent3"/>
          </a:solidFill>
        </p:spPr>
        <p:txBody>
          <a:bodyPr wrap="square" lIns="864000" tIns="72000" rIns="0" bIns="18000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200" cap="all" baseline="0" dirty="0">
                <a:solidFill>
                  <a:schemeClr val="bg1"/>
                </a:solidFill>
                <a:effectLst/>
                <a:latin typeface="Arial" panose="020B0604020202020204" pitchFamily="34" charset="0"/>
                <a:ea typeface="+mn-ea"/>
                <a:cs typeface="+mn-cs"/>
              </a:rPr>
              <a:t>SKILLSEA.EU</a:t>
            </a:r>
          </a:p>
        </p:txBody>
      </p:sp>
      <p:sp>
        <p:nvSpPr>
          <p:cNvPr id="12" name="Titel 1">
            <a:extLst>
              <a:ext uri="{FF2B5EF4-FFF2-40B4-BE49-F238E27FC236}">
                <a16:creationId xmlns:a16="http://schemas.microsoft.com/office/drawing/2014/main" id="{42142C7B-9A0C-2444-AFAD-D6D68AD850E9}"/>
              </a:ext>
            </a:extLst>
          </p:cNvPr>
          <p:cNvSpPr>
            <a:spLocks noGrp="1"/>
          </p:cNvSpPr>
          <p:nvPr>
            <p:ph type="ctrTitle"/>
          </p:nvPr>
        </p:nvSpPr>
        <p:spPr>
          <a:xfrm>
            <a:off x="-8326" y="2144573"/>
            <a:ext cx="7471611" cy="907153"/>
          </a:xfrm>
          <a:gradFill>
            <a:gsLst>
              <a:gs pos="0">
                <a:schemeClr val="tx2"/>
              </a:gs>
              <a:gs pos="100000">
                <a:schemeClr val="accent1"/>
              </a:gs>
            </a:gsLst>
            <a:lin ang="5400000" scaled="1"/>
          </a:gradFill>
          <a:ln>
            <a:noFill/>
          </a:ln>
        </p:spPr>
        <p:txBody>
          <a:bodyPr wrap="square" lIns="864000" tIns="72000" rIns="180000" bIns="72000" anchor="ctr" anchorCtr="0">
            <a:spAutoFit/>
          </a:bodyPr>
          <a:lstStyle/>
          <a:p>
            <a:r>
              <a:rPr lang="en-US" sz="4000">
                <a:ln>
                  <a:noFill/>
                </a:ln>
                <a:solidFill>
                  <a:schemeClr val="bg1"/>
                </a:solidFill>
              </a:rPr>
              <a:t>Click to edit Master title style</a:t>
            </a:r>
            <a:endParaRPr lang="nl-NL" dirty="0"/>
          </a:p>
        </p:txBody>
      </p:sp>
      <p:pic>
        <p:nvPicPr>
          <p:cNvPr id="10" name="Afbeelding 9">
            <a:extLst>
              <a:ext uri="{FF2B5EF4-FFF2-40B4-BE49-F238E27FC236}">
                <a16:creationId xmlns:a16="http://schemas.microsoft.com/office/drawing/2014/main" id="{85D0B1C9-8D79-7B42-A0CC-A534773F7B9F}"/>
              </a:ext>
            </a:extLst>
          </p:cNvPr>
          <p:cNvPicPr>
            <a:picLocks noChangeAspect="1"/>
          </p:cNvPicPr>
          <p:nvPr userDrawn="1"/>
        </p:nvPicPr>
        <p:blipFill>
          <a:blip r:embed="rId3">
            <a:alphaModFix amt="10000"/>
          </a:blip>
          <a:srcRect/>
          <a:stretch/>
        </p:blipFill>
        <p:spPr>
          <a:xfrm>
            <a:off x="-892587" y="1496410"/>
            <a:ext cx="4473987" cy="6857033"/>
          </a:xfrm>
          <a:prstGeom prst="rect">
            <a:avLst/>
          </a:prstGeom>
        </p:spPr>
      </p:pic>
    </p:spTree>
    <p:extLst>
      <p:ext uri="{BB962C8B-B14F-4D97-AF65-F5344CB8AC3E}">
        <p14:creationId xmlns:p14="http://schemas.microsoft.com/office/powerpoint/2010/main" val="3035848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5A5470-200A-6644-8832-2F6B2C1732F5}"/>
              </a:ext>
            </a:extLst>
          </p:cNvPr>
          <p:cNvSpPr>
            <a:spLocks noGrp="1"/>
          </p:cNvSpPr>
          <p:nvPr>
            <p:ph type="title"/>
          </p:nvPr>
        </p:nvSpPr>
        <p:spPr/>
        <p:txBody>
          <a:bodyPr/>
          <a:lstStyle>
            <a:lvl1pPr>
              <a:defRPr sz="3600" b="1" i="0" baseline="0">
                <a:latin typeface="Arial" panose="020B0604020202020204" pitchFamily="34" charset="0"/>
                <a:cs typeface="Arial" panose="020B0604020202020204" pitchFamily="34" charset="0"/>
              </a:defRPr>
            </a:lvl1pPr>
          </a:lstStyle>
          <a:p>
            <a:r>
              <a:rPr lang="en-US"/>
              <a:t>Click to edit Master title style</a:t>
            </a:r>
            <a:endParaRPr lang="nl-NL" dirty="0"/>
          </a:p>
        </p:txBody>
      </p:sp>
      <p:sp>
        <p:nvSpPr>
          <p:cNvPr id="3" name="Tijdelijke aanduiding voor inhoud 2">
            <a:extLst>
              <a:ext uri="{FF2B5EF4-FFF2-40B4-BE49-F238E27FC236}">
                <a16:creationId xmlns:a16="http://schemas.microsoft.com/office/drawing/2014/main" id="{98067477-D6E8-F247-BF4C-69865182CA2B}"/>
              </a:ext>
            </a:extLst>
          </p:cNvPr>
          <p:cNvSpPr>
            <a:spLocks noGrp="1"/>
          </p:cNvSpPr>
          <p:nvPr>
            <p:ph idx="1" hasCustomPrompt="1"/>
          </p:nvPr>
        </p:nvSpPr>
        <p:spPr>
          <a:xfrm>
            <a:off x="838200" y="1825625"/>
            <a:ext cx="10515600" cy="4351338"/>
          </a:xfrm>
        </p:spPr>
        <p:txBody>
          <a:bodyPr>
            <a:noAutofit/>
          </a:bodyPr>
          <a:lstStyle>
            <a:lvl1pPr marL="252000" indent="-252000" defTabSz="252000">
              <a:defRPr sz="2500" baseline="0">
                <a:latin typeface="Arial" panose="020B0604020202020204" pitchFamily="34" charset="0"/>
              </a:defRPr>
            </a:lvl1pPr>
            <a:lvl2pPr>
              <a:defRPr/>
            </a:lvl2pPr>
            <a:lvl3pPr>
              <a:defRPr/>
            </a:lvl3pPr>
          </a:lstStyle>
          <a:p>
            <a:r>
              <a:rPr lang="nl-NL" dirty="0">
                <a:cs typeface="Arial" panose="020B0604020202020204" pitchFamily="34" charset="0"/>
              </a:rPr>
              <a:t>Niveau 1</a:t>
            </a:r>
          </a:p>
          <a:p>
            <a:pPr marL="504000" lvl="1" indent="-252000">
              <a:buClr>
                <a:schemeClr val="tx2"/>
              </a:buClr>
              <a:buSzPct val="120000"/>
            </a:pPr>
            <a:r>
              <a:rPr lang="nl-NL" dirty="0">
                <a:latin typeface="Arial" panose="020B0604020202020204" pitchFamily="34" charset="0"/>
                <a:cs typeface="Arial" panose="020B0604020202020204" pitchFamily="34" charset="0"/>
              </a:rPr>
              <a:t>Niveau 2</a:t>
            </a:r>
          </a:p>
          <a:p>
            <a:pPr marL="684000" lvl="2" indent="-180000">
              <a:buClr>
                <a:schemeClr val="accent1"/>
              </a:buClr>
              <a:buSzPct val="80000"/>
            </a:pPr>
            <a:r>
              <a:rPr lang="nl-NL" dirty="0">
                <a:latin typeface="Arial" panose="020B0604020202020204" pitchFamily="34" charset="0"/>
                <a:cs typeface="Arial" panose="020B0604020202020204" pitchFamily="34" charset="0"/>
              </a:rPr>
              <a:t>Niveau 3</a:t>
            </a:r>
          </a:p>
        </p:txBody>
      </p:sp>
    </p:spTree>
    <p:extLst>
      <p:ext uri="{BB962C8B-B14F-4D97-AF65-F5344CB8AC3E}">
        <p14:creationId xmlns:p14="http://schemas.microsoft.com/office/powerpoint/2010/main" val="1649132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6D5DE4-FE2C-E446-9367-772DFFF0E241}"/>
              </a:ext>
            </a:extLst>
          </p:cNvPr>
          <p:cNvSpPr>
            <a:spLocks noGrp="1"/>
          </p:cNvSpPr>
          <p:nvPr>
            <p:ph type="title"/>
          </p:nvPr>
        </p:nvSpPr>
        <p:spPr/>
        <p:txBody>
          <a:bodyPr/>
          <a:lstStyle/>
          <a:p>
            <a:r>
              <a:rPr lang="en-US"/>
              <a:t>Click to edit Master title style</a:t>
            </a:r>
            <a:endParaRPr lang="nl-NL"/>
          </a:p>
        </p:txBody>
      </p:sp>
      <p:sp>
        <p:nvSpPr>
          <p:cNvPr id="3" name="Tijdelijke aanduiding voor inhoud 2">
            <a:extLst>
              <a:ext uri="{FF2B5EF4-FFF2-40B4-BE49-F238E27FC236}">
                <a16:creationId xmlns:a16="http://schemas.microsoft.com/office/drawing/2014/main" id="{6396CF59-CFD7-8646-B222-49D6C16E0CE2}"/>
              </a:ext>
            </a:extLst>
          </p:cNvPr>
          <p:cNvSpPr>
            <a:spLocks noGrp="1"/>
          </p:cNvSpPr>
          <p:nvPr>
            <p:ph sz="half" idx="1"/>
          </p:nvPr>
        </p:nvSpPr>
        <p:spPr>
          <a:xfrm>
            <a:off x="838200" y="1825625"/>
            <a:ext cx="5181600" cy="4351338"/>
          </a:xfrm>
        </p:spPr>
        <p:txBody>
          <a:bodyPr/>
          <a:lstStyle/>
          <a:p>
            <a:pPr lvl="0"/>
            <a:r>
              <a:rPr lang="en-US"/>
              <a:t>Edit Master text styles</a:t>
            </a:r>
          </a:p>
        </p:txBody>
      </p:sp>
      <p:sp>
        <p:nvSpPr>
          <p:cNvPr id="4" name="Tijdelijke aanduiding voor inhoud 3">
            <a:extLst>
              <a:ext uri="{FF2B5EF4-FFF2-40B4-BE49-F238E27FC236}">
                <a16:creationId xmlns:a16="http://schemas.microsoft.com/office/drawing/2014/main" id="{391998F9-55A4-AB41-B6E5-9DD5CCB0B8F9}"/>
              </a:ext>
            </a:extLst>
          </p:cNvPr>
          <p:cNvSpPr>
            <a:spLocks noGrp="1"/>
          </p:cNvSpPr>
          <p:nvPr>
            <p:ph sz="half" idx="2"/>
          </p:nvPr>
        </p:nvSpPr>
        <p:spPr>
          <a:xfrm>
            <a:off x="6172200" y="1825625"/>
            <a:ext cx="5181600" cy="4351338"/>
          </a:xfrm>
        </p:spPr>
        <p:txBody>
          <a:bodyPr/>
          <a:lstStyle/>
          <a:p>
            <a:pPr lvl="0"/>
            <a:r>
              <a:rPr lang="en-US"/>
              <a:t>Edit Master text styles</a:t>
            </a:r>
          </a:p>
        </p:txBody>
      </p:sp>
    </p:spTree>
    <p:extLst>
      <p:ext uri="{BB962C8B-B14F-4D97-AF65-F5344CB8AC3E}">
        <p14:creationId xmlns:p14="http://schemas.microsoft.com/office/powerpoint/2010/main" val="2043283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4043FE-BF0D-1F4F-B679-CA73B319B670}"/>
              </a:ext>
            </a:extLst>
          </p:cNvPr>
          <p:cNvSpPr>
            <a:spLocks noGrp="1"/>
          </p:cNvSpPr>
          <p:nvPr>
            <p:ph type="title"/>
          </p:nvPr>
        </p:nvSpPr>
        <p:spPr/>
        <p:txBody>
          <a:bodyPr/>
          <a:lstStyle/>
          <a:p>
            <a:r>
              <a:rPr lang="en-US"/>
              <a:t>Click to edit Master title style</a:t>
            </a:r>
            <a:endParaRPr lang="nl-NL"/>
          </a:p>
        </p:txBody>
      </p:sp>
    </p:spTree>
    <p:extLst>
      <p:ext uri="{BB962C8B-B14F-4D97-AF65-F5344CB8AC3E}">
        <p14:creationId xmlns:p14="http://schemas.microsoft.com/office/powerpoint/2010/main" val="1941640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DCD0C-C5DE-43BA-A811-C8FB69A4AF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3593FE9-8FC4-446A-AAF6-277A1DA10D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8EB85D0-A9E1-43DE-9E80-9F2D371CB631}"/>
              </a:ext>
            </a:extLst>
          </p:cNvPr>
          <p:cNvSpPr>
            <a:spLocks noGrp="1"/>
          </p:cNvSpPr>
          <p:nvPr>
            <p:ph type="dt" sz="half" idx="10"/>
          </p:nvPr>
        </p:nvSpPr>
        <p:spPr/>
        <p:txBody>
          <a:bodyPr/>
          <a:lstStyle/>
          <a:p>
            <a:fld id="{0273AE78-FE2A-4AC9-8F65-A83354EFFF78}" type="datetimeFigureOut">
              <a:rPr lang="en-GB" smtClean="0"/>
              <a:t>20/07/2021</a:t>
            </a:fld>
            <a:endParaRPr lang="en-GB"/>
          </a:p>
        </p:txBody>
      </p:sp>
      <p:sp>
        <p:nvSpPr>
          <p:cNvPr id="5" name="Footer Placeholder 4">
            <a:extLst>
              <a:ext uri="{FF2B5EF4-FFF2-40B4-BE49-F238E27FC236}">
                <a16:creationId xmlns:a16="http://schemas.microsoft.com/office/drawing/2014/main" id="{BA00527B-A9D4-4F67-A216-EB4DA1A064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5018E7-7C93-4943-A56A-FE8F35D37AC9}"/>
              </a:ext>
            </a:extLst>
          </p:cNvPr>
          <p:cNvSpPr>
            <a:spLocks noGrp="1"/>
          </p:cNvSpPr>
          <p:nvPr>
            <p:ph type="sldNum" sz="quarter" idx="12"/>
          </p:nvPr>
        </p:nvSpPr>
        <p:spPr/>
        <p:txBody>
          <a:bodyPr/>
          <a:lstStyle/>
          <a:p>
            <a:fld id="{A3C2894C-BB5C-4712-AF15-1445F4D37D79}" type="slidenum">
              <a:rPr lang="en-GB" smtClean="0"/>
              <a:t>‹#›</a:t>
            </a:fld>
            <a:endParaRPr lang="en-GB"/>
          </a:p>
        </p:txBody>
      </p:sp>
    </p:spTree>
    <p:extLst>
      <p:ext uri="{BB962C8B-B14F-4D97-AF65-F5344CB8AC3E}">
        <p14:creationId xmlns:p14="http://schemas.microsoft.com/office/powerpoint/2010/main" val="2820599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876E68-BC7F-46DE-B3A5-26E0184ED37F}"/>
              </a:ext>
            </a:extLst>
          </p:cNvPr>
          <p:cNvSpPr>
            <a:spLocks noGrp="1"/>
          </p:cNvSpPr>
          <p:nvPr>
            <p:ph type="dt" sz="half" idx="10"/>
          </p:nvPr>
        </p:nvSpPr>
        <p:spPr/>
        <p:txBody>
          <a:bodyPr/>
          <a:lstStyle/>
          <a:p>
            <a:fld id="{0273AE78-FE2A-4AC9-8F65-A83354EFFF78}" type="datetimeFigureOut">
              <a:rPr lang="en-GB" smtClean="0"/>
              <a:t>20/07/2021</a:t>
            </a:fld>
            <a:endParaRPr lang="en-GB"/>
          </a:p>
        </p:txBody>
      </p:sp>
      <p:sp>
        <p:nvSpPr>
          <p:cNvPr id="3" name="Footer Placeholder 2">
            <a:extLst>
              <a:ext uri="{FF2B5EF4-FFF2-40B4-BE49-F238E27FC236}">
                <a16:creationId xmlns:a16="http://schemas.microsoft.com/office/drawing/2014/main" id="{70ABC806-2D5E-4A89-8169-3716CA5B97F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CAAC224-C631-4C92-8380-4F74DF9F59AB}"/>
              </a:ext>
            </a:extLst>
          </p:cNvPr>
          <p:cNvSpPr>
            <a:spLocks noGrp="1"/>
          </p:cNvSpPr>
          <p:nvPr>
            <p:ph type="sldNum" sz="quarter" idx="12"/>
          </p:nvPr>
        </p:nvSpPr>
        <p:spPr/>
        <p:txBody>
          <a:bodyPr/>
          <a:lstStyle/>
          <a:p>
            <a:fld id="{A3C2894C-BB5C-4712-AF15-1445F4D37D79}" type="slidenum">
              <a:rPr lang="en-GB" smtClean="0"/>
              <a:t>‹#›</a:t>
            </a:fld>
            <a:endParaRPr lang="en-GB"/>
          </a:p>
        </p:txBody>
      </p:sp>
    </p:spTree>
    <p:extLst>
      <p:ext uri="{BB962C8B-B14F-4D97-AF65-F5344CB8AC3E}">
        <p14:creationId xmlns:p14="http://schemas.microsoft.com/office/powerpoint/2010/main" val="334527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E169FED8-1956-B143-9127-F0BD2A936174}"/>
              </a:ext>
            </a:extLst>
          </p:cNvPr>
          <p:cNvSpPr/>
          <p:nvPr userDrawn="1"/>
        </p:nvSpPr>
        <p:spPr>
          <a:xfrm>
            <a:off x="0" y="6214912"/>
            <a:ext cx="12192000" cy="6480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itel 1">
            <a:extLst>
              <a:ext uri="{FF2B5EF4-FFF2-40B4-BE49-F238E27FC236}">
                <a16:creationId xmlns:a16="http://schemas.microsoft.com/office/drawing/2014/main" id="{BB55912D-34A7-304B-BFC3-C87F6B2F0232}"/>
              </a:ext>
            </a:extLst>
          </p:cNvPr>
          <p:cNvSpPr>
            <a:spLocks noGrp="1"/>
          </p:cNvSpPr>
          <p:nvPr>
            <p:ph type="title"/>
          </p:nvPr>
        </p:nvSpPr>
        <p:spPr>
          <a:xfrm>
            <a:off x="838200" y="250929"/>
            <a:ext cx="10515600" cy="1152755"/>
          </a:xfrm>
          <a:prstGeom prst="rect">
            <a:avLst/>
          </a:prstGeom>
        </p:spPr>
        <p:txBody>
          <a:bodyPr vert="horz" lIns="0" tIns="0" rIns="0" bIns="0" rtlCol="0" anchor="ctr">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B2202889-E136-3F40-94AD-A8E157CF75D0}"/>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r>
              <a:rPr lang="nl-NL" dirty="0"/>
              <a:t>Tekststijl van het model bewerken</a:t>
            </a:r>
          </a:p>
          <a:p>
            <a:pPr lvl="1"/>
            <a:r>
              <a:rPr lang="nl-NL" dirty="0"/>
              <a:t>Tweede niveau</a:t>
            </a:r>
          </a:p>
          <a:p>
            <a:pPr lvl="2"/>
            <a:r>
              <a:rPr lang="nl-NL" dirty="0"/>
              <a:t>Derde niveau</a:t>
            </a:r>
          </a:p>
          <a:p>
            <a:pPr lvl="3"/>
            <a:r>
              <a:rPr lang="nl-NL" dirty="0"/>
              <a:t>Vierde niveau</a:t>
            </a:r>
          </a:p>
        </p:txBody>
      </p:sp>
      <p:pic>
        <p:nvPicPr>
          <p:cNvPr id="15" name="Afbeelding 14">
            <a:extLst>
              <a:ext uri="{FF2B5EF4-FFF2-40B4-BE49-F238E27FC236}">
                <a16:creationId xmlns:a16="http://schemas.microsoft.com/office/drawing/2014/main" id="{78B7A84C-9E60-8242-82A9-B1C88CB20918}"/>
              </a:ext>
            </a:extLst>
          </p:cNvPr>
          <p:cNvPicPr>
            <a:picLocks noChangeAspect="1"/>
          </p:cNvPicPr>
          <p:nvPr userDrawn="1"/>
        </p:nvPicPr>
        <p:blipFill>
          <a:blip r:embed="rId8"/>
          <a:stretch>
            <a:fillRect/>
          </a:stretch>
        </p:blipFill>
        <p:spPr>
          <a:xfrm>
            <a:off x="11598333" y="313037"/>
            <a:ext cx="367200" cy="358640"/>
          </a:xfrm>
          <a:prstGeom prst="rect">
            <a:avLst/>
          </a:prstGeom>
        </p:spPr>
      </p:pic>
      <p:pic>
        <p:nvPicPr>
          <p:cNvPr id="16" name="Afbeelding 15">
            <a:extLst>
              <a:ext uri="{FF2B5EF4-FFF2-40B4-BE49-F238E27FC236}">
                <a16:creationId xmlns:a16="http://schemas.microsoft.com/office/drawing/2014/main" id="{AEC5AB2E-D5CE-684B-A3DB-A3571C222306}"/>
              </a:ext>
            </a:extLst>
          </p:cNvPr>
          <p:cNvPicPr>
            <a:picLocks noChangeAspect="1"/>
          </p:cNvPicPr>
          <p:nvPr userDrawn="1"/>
        </p:nvPicPr>
        <p:blipFill>
          <a:blip r:embed="rId9"/>
          <a:stretch>
            <a:fillRect/>
          </a:stretch>
        </p:blipFill>
        <p:spPr>
          <a:xfrm>
            <a:off x="10290988" y="6361475"/>
            <a:ext cx="1674545" cy="360000"/>
          </a:xfrm>
          <a:prstGeom prst="rect">
            <a:avLst/>
          </a:prstGeom>
        </p:spPr>
      </p:pic>
    </p:spTree>
    <p:extLst>
      <p:ext uri="{BB962C8B-B14F-4D97-AF65-F5344CB8AC3E}">
        <p14:creationId xmlns:p14="http://schemas.microsoft.com/office/powerpoint/2010/main" val="66482647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Lst>
  <p:hf hdr="0" ftr="0"/>
  <p:txStyles>
    <p:titleStyle>
      <a:lvl1pPr algn="l" defTabSz="914400" rtl="0" eaLnBrk="1" latinLnBrk="0" hangingPunct="1">
        <a:lnSpc>
          <a:spcPct val="90000"/>
        </a:lnSpc>
        <a:spcBef>
          <a:spcPct val="0"/>
        </a:spcBef>
        <a:buNone/>
        <a:defRPr sz="3400" b="1" i="0" kern="1000" cap="none" baseline="0">
          <a:ln>
            <a:solidFill>
              <a:schemeClr val="tx2"/>
            </a:solidFill>
          </a:ln>
          <a:solidFill>
            <a:schemeClr val="tx2"/>
          </a:solidFill>
          <a:latin typeface="Arial" panose="020B0604020202020204" pitchFamily="34" charset="0"/>
          <a:ea typeface="+mj-ea"/>
          <a:cs typeface="+mj-cs"/>
        </a:defRPr>
      </a:lvl1pPr>
    </p:titleStyle>
    <p:bodyStyle>
      <a:lvl1pPr marL="252000" indent="-252000" algn="l" defTabSz="914400" rtl="0" eaLnBrk="1" latinLnBrk="0" hangingPunct="1">
        <a:lnSpc>
          <a:spcPts val="3200"/>
        </a:lnSpc>
        <a:spcBef>
          <a:spcPts val="1000"/>
        </a:spcBef>
        <a:buSzPct val="80000"/>
        <a:buFontTx/>
        <a:buBlip>
          <a:blip r:embed="rId8"/>
        </a:buBlip>
        <a:defRPr sz="2800" kern="1200" baseline="0">
          <a:solidFill>
            <a:schemeClr val="tx1"/>
          </a:solidFill>
          <a:latin typeface="Arial" panose="020B0604020202020204" pitchFamily="34" charset="0"/>
          <a:ea typeface="+mn-ea"/>
          <a:cs typeface="+mn-cs"/>
        </a:defRPr>
      </a:lvl1pPr>
      <a:lvl2pPr marL="504000" indent="-252000" algn="l" defTabSz="914400" rtl="0" eaLnBrk="1" latinLnBrk="0" hangingPunct="1">
        <a:lnSpc>
          <a:spcPct val="90000"/>
        </a:lnSpc>
        <a:spcBef>
          <a:spcPts val="500"/>
        </a:spcBef>
        <a:buClr>
          <a:schemeClr val="tx2"/>
        </a:buClr>
        <a:buSzPct val="12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720000" indent="-2160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36000" indent="-216000" algn="l" defTabSz="914400" rtl="0" eaLnBrk="1" latinLnBrk="0" hangingPunct="1">
        <a:lnSpc>
          <a:spcPct val="90000"/>
        </a:lnSpc>
        <a:spcBef>
          <a:spcPts val="500"/>
        </a:spcBef>
        <a:buClr>
          <a:schemeClr val="tx2"/>
        </a:buClr>
        <a:buFont typeface="Systeemlettertype"/>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www.imarest.org/policy-news/thought-leadership/1010-technology-in-shipping/fil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unctad.org/news/bigger-ships-and-fewer-companies-two-sides-same-coin" TargetMode="External"/><Relationship Id="rId4" Type="http://schemas.openxmlformats.org/officeDocument/2006/relationships/hyperlink" Target="https://unctad.org/system/files/official-document/rmt2020_en.pd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hyperlink" Target="https://assets.publishing.service.gov.uk/government/uploads/system/uploads/attachment_data/file/872194/Maritime_2050_Report.pdf" TargetMode="External"/><Relationship Id="rId3" Type="http://schemas.openxmlformats.org/officeDocument/2006/relationships/hyperlink" Target="https://www.maersk.com/digital-solutions" TargetMode="External"/><Relationship Id="rId7" Type="http://schemas.openxmlformats.org/officeDocument/2006/relationships/hyperlink" Target="https://www.itf-oecd.org/sites/default/files/docs/15cspa_mega-ships.pdf" TargetMode="External"/><Relationship Id="rId2" Type="http://schemas.openxmlformats.org/officeDocument/2006/relationships/hyperlink" Target="https://www.oecd.org/future-of-work/reports-and-data/what-happened-to-jobs-at-high-risk-of-automation-2021.pdf" TargetMode="External"/><Relationship Id="rId1" Type="http://schemas.openxmlformats.org/officeDocument/2006/relationships/slideLayout" Target="../slideLayouts/slideLayout6.xml"/><Relationship Id="rId6" Type="http://schemas.openxmlformats.org/officeDocument/2006/relationships/hyperlink" Target="https://www.ics-shipping.org/wp-content/uploads/2020/08/guidelines-on-cyber-security-onboard-ships-min.pdf" TargetMode="External"/><Relationship Id="rId5" Type="http://schemas.openxmlformats.org/officeDocument/2006/relationships/hyperlink" Target="https://www.abs-group.com/What-We-Do/Software-Solutions/Nautical-Systems-Software/Voyage-Manager/" TargetMode="External"/><Relationship Id="rId4" Type="http://schemas.openxmlformats.org/officeDocument/2006/relationships/hyperlink" Target="http://www.ppmc-transport.org/on-board-monitoring-showing-real-world-emissions/" TargetMode="External"/><Relationship Id="rId9" Type="http://schemas.openxmlformats.org/officeDocument/2006/relationships/hyperlink" Target="https://www.oecd.org/economy/growth/scenarios-for-the-world-economy-to-2060.htm#main_finding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chevron.com/operations/transportation/shipping" TargetMode="Externa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youtube.com/watch?v=Jfqgbf2AvpM"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LCElbM4bCb0" TargetMode="External"/><Relationship Id="rId2" Type="http://schemas.openxmlformats.org/officeDocument/2006/relationships/hyperlink" Target="https://www.wartsila.com/insights/article/maritime-autonomy-a-bridge-too-far" TargetMode="Externa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hyperlink" Target="https://significance.nl/wp-content/uploads/2019/03/2016-BZO-Evolution-of-the-EU-and-international-shipping-drivers-challenges-and-scenarios.pdf" TargetMode="External"/><Relationship Id="rId3" Type="http://schemas.openxmlformats.org/officeDocument/2006/relationships/hyperlink" Target="https://northsearegion.eu/northsee/s-hipping/drivers-and-enablers-for-future-shipping-activities/" TargetMode="External"/><Relationship Id="rId7" Type="http://schemas.openxmlformats.org/officeDocument/2006/relationships/hyperlink" Target="https://www.inmarsat.com/content/dam/inmarsat/corporate/documents/maritime/insights/Inmarsat_ICT_Best_Practice_Guide_2019.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trelleborg.com/marine-and-infrastructure/-/media/Marine-Systems/Resources/Whitepapers-and-Barometer-Reports/Downloads/TMS_SmartPort_InsightBee_Report.pdf?rev=30d0a67e180a42b6be418d66362dce3e" TargetMode="External"/><Relationship Id="rId5" Type="http://schemas.openxmlformats.org/officeDocument/2006/relationships/hyperlink" Target="https://www.lr.org/en/insights/global-marine-trends-2030/global-marine-technology-trends-2030/" TargetMode="External"/><Relationship Id="rId10" Type="http://schemas.openxmlformats.org/officeDocument/2006/relationships/hyperlink" Target="https://unctad.org/system/files/official-document/rmt2018_en.pdf" TargetMode="External"/><Relationship Id="rId4" Type="http://schemas.openxmlformats.org/officeDocument/2006/relationships/hyperlink" Target="https://www.shmgroup.com/blog/evolution-technology-shipping/" TargetMode="External"/><Relationship Id="rId9" Type="http://schemas.openxmlformats.org/officeDocument/2006/relationships/hyperlink" Target="https://ec.europa.eu/transport/sites/transport/files/modes/maritime/studies/doc/2015-june-study-sss-final.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837844/MGN_520_Final.pdf" TargetMode="External"/><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hyperlink" Target="https://www.solent.ac.uk/research-innovation-enterprise/documents/martha-final-report.pdf"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ndertitel 12">
            <a:extLst>
              <a:ext uri="{FF2B5EF4-FFF2-40B4-BE49-F238E27FC236}">
                <a16:creationId xmlns:a16="http://schemas.microsoft.com/office/drawing/2014/main" id="{ED781842-F578-7748-9E77-5F304ED90AC6}"/>
              </a:ext>
            </a:extLst>
          </p:cNvPr>
          <p:cNvSpPr>
            <a:spLocks noGrp="1"/>
          </p:cNvSpPr>
          <p:nvPr>
            <p:ph type="subTitle" idx="1"/>
          </p:nvPr>
        </p:nvSpPr>
        <p:spPr/>
        <p:txBody>
          <a:bodyPr/>
          <a:lstStyle/>
          <a:p>
            <a:r>
              <a:rPr lang="nl-NL" dirty="0"/>
              <a:t>Digital Skills 1</a:t>
            </a:r>
          </a:p>
          <a:p>
            <a:r>
              <a:rPr lang="nl-NL" dirty="0"/>
              <a:t>Lesson 3</a:t>
            </a:r>
          </a:p>
        </p:txBody>
      </p:sp>
      <p:pic>
        <p:nvPicPr>
          <p:cNvPr id="4" name="Picture Placeholder 3">
            <a:extLst>
              <a:ext uri="{FF2B5EF4-FFF2-40B4-BE49-F238E27FC236}">
                <a16:creationId xmlns:a16="http://schemas.microsoft.com/office/drawing/2014/main" id="{A16DF66C-4851-47C9-B426-4856FDEFC9B5}"/>
              </a:ext>
            </a:extLst>
          </p:cNvPr>
          <p:cNvPicPr>
            <a:picLocks noGrp="1" noChangeAspect="1"/>
          </p:cNvPicPr>
          <p:nvPr>
            <p:ph type="pic" sz="quarter" idx="13"/>
          </p:nvPr>
        </p:nvPicPr>
        <p:blipFill>
          <a:blip r:embed="rId3"/>
          <a:srcRect l="6570" r="6570"/>
          <a:stretch>
            <a:fillRect/>
          </a:stretch>
        </p:blipFill>
        <p:spPr>
          <a:prstGeom prst="rect">
            <a:avLst/>
          </a:prstGeom>
        </p:spPr>
      </p:pic>
      <p:sp>
        <p:nvSpPr>
          <p:cNvPr id="2" name="Titel 1">
            <a:extLst>
              <a:ext uri="{FF2B5EF4-FFF2-40B4-BE49-F238E27FC236}">
                <a16:creationId xmlns:a16="http://schemas.microsoft.com/office/drawing/2014/main" id="{338F7217-8569-084B-96F6-50EBDB09EDA3}"/>
              </a:ext>
            </a:extLst>
          </p:cNvPr>
          <p:cNvSpPr>
            <a:spLocks noGrp="1"/>
          </p:cNvSpPr>
          <p:nvPr>
            <p:ph type="ctrTitle"/>
          </p:nvPr>
        </p:nvSpPr>
        <p:spPr>
          <a:xfrm>
            <a:off x="0" y="2217038"/>
            <a:ext cx="7471611" cy="1253402"/>
          </a:xfrm>
          <a:gradFill>
            <a:gsLst>
              <a:gs pos="0">
                <a:schemeClr val="tx2"/>
              </a:gs>
              <a:gs pos="100000">
                <a:schemeClr val="accent1"/>
              </a:gs>
            </a:gsLst>
            <a:lin ang="5400000" scaled="1"/>
          </a:gradFill>
          <a:ln>
            <a:noFill/>
          </a:ln>
        </p:spPr>
        <p:txBody>
          <a:bodyPr wrap="square" lIns="864000" tIns="72000" rIns="180000" bIns="72000" anchor="ctr" anchorCtr="0">
            <a:spAutoFit/>
          </a:bodyPr>
          <a:lstStyle/>
          <a:p>
            <a:r>
              <a:rPr lang="nl-NL" sz="4000" dirty="0">
                <a:ln>
                  <a:noFill/>
                </a:ln>
                <a:solidFill>
                  <a:schemeClr val="bg1"/>
                </a:solidFill>
              </a:rPr>
              <a:t>Evolutions in Ship Operations</a:t>
            </a:r>
            <a:r>
              <a:rPr lang="nl-NL" dirty="0"/>
              <a:t> </a:t>
            </a:r>
          </a:p>
        </p:txBody>
      </p:sp>
    </p:spTree>
    <p:extLst>
      <p:ext uri="{BB962C8B-B14F-4D97-AF65-F5344CB8AC3E}">
        <p14:creationId xmlns:p14="http://schemas.microsoft.com/office/powerpoint/2010/main" val="2130661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3DC78-E8CD-4340-8AAA-92C7495A51C5}"/>
              </a:ext>
            </a:extLst>
          </p:cNvPr>
          <p:cNvSpPr>
            <a:spLocks noGrp="1"/>
          </p:cNvSpPr>
          <p:nvPr>
            <p:ph type="ctrTitle"/>
          </p:nvPr>
        </p:nvSpPr>
        <p:spPr>
          <a:xfrm>
            <a:off x="0" y="1122363"/>
            <a:ext cx="12192000" cy="2387600"/>
          </a:xfrm>
        </p:spPr>
        <p:txBody>
          <a:bodyPr>
            <a:normAutofit/>
          </a:bodyPr>
          <a:lstStyle/>
          <a:p>
            <a:r>
              <a:rPr lang="en-GB" sz="4800" dirty="0"/>
              <a:t>3. Key Technological Developments</a:t>
            </a:r>
          </a:p>
        </p:txBody>
      </p:sp>
      <p:sp>
        <p:nvSpPr>
          <p:cNvPr id="3" name="Subtitle 2">
            <a:extLst>
              <a:ext uri="{FF2B5EF4-FFF2-40B4-BE49-F238E27FC236}">
                <a16:creationId xmlns:a16="http://schemas.microsoft.com/office/drawing/2014/main" id="{ED895A8B-EFE7-4250-ABF1-8F87E218244E}"/>
              </a:ext>
            </a:extLst>
          </p:cNvPr>
          <p:cNvSpPr>
            <a:spLocks noGrp="1"/>
          </p:cNvSpPr>
          <p:nvPr>
            <p:ph type="subTitle" idx="1"/>
          </p:nvPr>
        </p:nvSpPr>
        <p:spPr/>
        <p:txBody>
          <a:bodyPr/>
          <a:lstStyle/>
          <a:p>
            <a:r>
              <a:rPr lang="en-GB" dirty="0"/>
              <a:t>(and their impact on ship operations)</a:t>
            </a:r>
          </a:p>
        </p:txBody>
      </p:sp>
    </p:spTree>
    <p:extLst>
      <p:ext uri="{BB962C8B-B14F-4D97-AF65-F5344CB8AC3E}">
        <p14:creationId xmlns:p14="http://schemas.microsoft.com/office/powerpoint/2010/main" val="860966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7A2464-4700-4D4B-AC37-F618CBCD8283}"/>
              </a:ext>
            </a:extLst>
          </p:cNvPr>
          <p:cNvSpPr>
            <a:spLocks noGrp="1"/>
          </p:cNvSpPr>
          <p:nvPr>
            <p:ph idx="1"/>
          </p:nvPr>
        </p:nvSpPr>
        <p:spPr>
          <a:xfrm>
            <a:off x="838200" y="897467"/>
            <a:ext cx="10515600" cy="5279496"/>
          </a:xfrm>
        </p:spPr>
        <p:txBody>
          <a:bodyPr>
            <a:normAutofit/>
          </a:bodyPr>
          <a:lstStyle/>
          <a:p>
            <a:pPr marL="0" indent="0" algn="ctr">
              <a:lnSpc>
                <a:spcPct val="150000"/>
              </a:lnSpc>
              <a:buNone/>
            </a:pPr>
            <a:r>
              <a:rPr lang="en-GB" sz="2400" dirty="0"/>
              <a:t>Autonomous or automated shipping and equipment</a:t>
            </a:r>
          </a:p>
          <a:p>
            <a:pPr marL="0" indent="0" algn="ctr">
              <a:lnSpc>
                <a:spcPct val="150000"/>
              </a:lnSpc>
              <a:buNone/>
            </a:pPr>
            <a:r>
              <a:rPr lang="en-GB" sz="2400" dirty="0"/>
              <a:t>“Smart shipping”</a:t>
            </a:r>
          </a:p>
          <a:p>
            <a:pPr marL="0" indent="0" algn="ctr">
              <a:lnSpc>
                <a:spcPct val="150000"/>
              </a:lnSpc>
              <a:buNone/>
            </a:pPr>
            <a:r>
              <a:rPr lang="en-GB" sz="2400" dirty="0"/>
              <a:t>Energy efficiency and management</a:t>
            </a:r>
          </a:p>
          <a:p>
            <a:pPr marL="0" indent="0" algn="ctr">
              <a:lnSpc>
                <a:spcPct val="150000"/>
              </a:lnSpc>
              <a:buNone/>
            </a:pPr>
            <a:r>
              <a:rPr lang="en-GB" sz="2400" dirty="0"/>
              <a:t>Monitoring performance and operations</a:t>
            </a:r>
          </a:p>
          <a:p>
            <a:pPr marL="0" indent="0" algn="ctr">
              <a:lnSpc>
                <a:spcPct val="150000"/>
              </a:lnSpc>
              <a:buNone/>
            </a:pPr>
            <a:r>
              <a:rPr lang="en-GB" sz="2400" dirty="0"/>
              <a:t>Paperless systems and cybersecurity</a:t>
            </a:r>
          </a:p>
          <a:p>
            <a:pPr marL="0" indent="0" algn="ctr">
              <a:lnSpc>
                <a:spcPct val="150000"/>
              </a:lnSpc>
              <a:buNone/>
            </a:pPr>
            <a:r>
              <a:rPr lang="en-GB" sz="2400" dirty="0"/>
              <a:t>Increasing ship sizes (e.g. container vessels)</a:t>
            </a:r>
          </a:p>
          <a:p>
            <a:pPr marL="0" indent="0" algn="ctr">
              <a:lnSpc>
                <a:spcPct val="150000"/>
              </a:lnSpc>
              <a:buNone/>
            </a:pPr>
            <a:endParaRPr lang="en-GB" sz="2400" dirty="0"/>
          </a:p>
          <a:p>
            <a:pPr marL="0" indent="0" algn="ctr">
              <a:lnSpc>
                <a:spcPct val="150000"/>
              </a:lnSpc>
              <a:buNone/>
            </a:pPr>
            <a:endParaRPr lang="en-GB" sz="2400" dirty="0"/>
          </a:p>
        </p:txBody>
      </p:sp>
      <p:sp>
        <p:nvSpPr>
          <p:cNvPr id="5" name="TextBox 4">
            <a:extLst>
              <a:ext uri="{FF2B5EF4-FFF2-40B4-BE49-F238E27FC236}">
                <a16:creationId xmlns:a16="http://schemas.microsoft.com/office/drawing/2014/main" id="{CB451F12-8F5B-4DAB-8846-77783E42F369}"/>
              </a:ext>
            </a:extLst>
          </p:cNvPr>
          <p:cNvSpPr txBox="1"/>
          <p:nvPr/>
        </p:nvSpPr>
        <p:spPr>
          <a:xfrm>
            <a:off x="0" y="5530632"/>
            <a:ext cx="12192000" cy="646331"/>
          </a:xfrm>
          <a:prstGeom prst="rect">
            <a:avLst/>
          </a:prstGeom>
          <a:noFill/>
        </p:spPr>
        <p:txBody>
          <a:bodyPr wrap="square">
            <a:spAutoFit/>
          </a:bodyPr>
          <a:lstStyle/>
          <a:p>
            <a:pPr algn="r"/>
            <a:r>
              <a:rPr lang="en-GB" sz="1200" dirty="0">
                <a:hlinkClick r:id="rId3"/>
              </a:rPr>
              <a:t>https://www.imarest.org/policy-news/thought-leadership/1010-technology-in-shipping/file</a:t>
            </a:r>
            <a:r>
              <a:rPr lang="en-GB" sz="1200" dirty="0"/>
              <a:t> </a:t>
            </a:r>
          </a:p>
          <a:p>
            <a:pPr algn="r"/>
            <a:r>
              <a:rPr lang="en-GB" sz="1200" dirty="0">
                <a:hlinkClick r:id="rId4"/>
              </a:rPr>
              <a:t>https://unctad.org/system/files/official-document/rmt2020_en.pdf</a:t>
            </a:r>
            <a:r>
              <a:rPr lang="en-GB" sz="1200" dirty="0"/>
              <a:t> </a:t>
            </a:r>
          </a:p>
          <a:p>
            <a:pPr algn="r"/>
            <a:r>
              <a:rPr lang="en-GB" sz="1200" dirty="0">
                <a:hlinkClick r:id="rId5"/>
              </a:rPr>
              <a:t>https://unctad.org/news/bigger-ships-and-fewer-companies-two-sides-same-coin</a:t>
            </a:r>
            <a:r>
              <a:rPr lang="en-GB" sz="1200" dirty="0"/>
              <a:t> </a:t>
            </a:r>
          </a:p>
        </p:txBody>
      </p:sp>
    </p:spTree>
    <p:extLst>
      <p:ext uri="{BB962C8B-B14F-4D97-AF65-F5344CB8AC3E}">
        <p14:creationId xmlns:p14="http://schemas.microsoft.com/office/powerpoint/2010/main" val="809945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BAABABEE-41BC-4ED3-B708-154B09E98D0E}"/>
              </a:ext>
            </a:extLst>
          </p:cNvPr>
          <p:cNvGraphicFramePr>
            <a:graphicFrameLocks noGrp="1"/>
          </p:cNvGraphicFramePr>
          <p:nvPr>
            <p:extLst>
              <p:ext uri="{D42A27DB-BD31-4B8C-83A1-F6EECF244321}">
                <p14:modId xmlns:p14="http://schemas.microsoft.com/office/powerpoint/2010/main" val="366924219"/>
              </p:ext>
            </p:extLst>
          </p:nvPr>
        </p:nvGraphicFramePr>
        <p:xfrm>
          <a:off x="812663" y="348499"/>
          <a:ext cx="10570953" cy="5585789"/>
        </p:xfrm>
        <a:graphic>
          <a:graphicData uri="http://schemas.openxmlformats.org/drawingml/2006/table">
            <a:tbl>
              <a:tblPr firstRow="1" bandRow="1">
                <a:tableStyleId>{5940675A-B579-460E-94D1-54222C63F5DA}</a:tableStyleId>
              </a:tblPr>
              <a:tblGrid>
                <a:gridCol w="3508657">
                  <a:extLst>
                    <a:ext uri="{9D8B030D-6E8A-4147-A177-3AD203B41FA5}">
                      <a16:colId xmlns:a16="http://schemas.microsoft.com/office/drawing/2014/main" val="1399658355"/>
                    </a:ext>
                  </a:extLst>
                </a:gridCol>
                <a:gridCol w="7062296">
                  <a:extLst>
                    <a:ext uri="{9D8B030D-6E8A-4147-A177-3AD203B41FA5}">
                      <a16:colId xmlns:a16="http://schemas.microsoft.com/office/drawing/2014/main" val="3600310889"/>
                    </a:ext>
                  </a:extLst>
                </a:gridCol>
              </a:tblGrid>
              <a:tr h="436210">
                <a:tc>
                  <a:txBody>
                    <a:bodyPr/>
                    <a:lstStyle/>
                    <a:p>
                      <a:pPr algn="ctr"/>
                      <a:r>
                        <a:rPr lang="en-GB" sz="1600" b="1" dirty="0">
                          <a:latin typeface="Arial" panose="020B0604020202020204" pitchFamily="34" charset="0"/>
                          <a:cs typeface="Arial" panose="020B0604020202020204" pitchFamily="34" charset="0"/>
                        </a:rPr>
                        <a:t>Technological Development</a:t>
                      </a:r>
                    </a:p>
                  </a:txBody>
                  <a:tcPr/>
                </a:tc>
                <a:tc>
                  <a:txBody>
                    <a:bodyPr/>
                    <a:lstStyle/>
                    <a:p>
                      <a:r>
                        <a:rPr lang="en-GB" sz="1600" b="1" dirty="0">
                          <a:latin typeface="Arial" panose="020B0604020202020204" pitchFamily="34" charset="0"/>
                          <a:cs typeface="Arial" panose="020B0604020202020204" pitchFamily="34" charset="0"/>
                        </a:rPr>
                        <a:t>Example of Impact on Ship Operations</a:t>
                      </a:r>
                    </a:p>
                  </a:txBody>
                  <a:tcPr/>
                </a:tc>
                <a:extLst>
                  <a:ext uri="{0D108BD9-81ED-4DB2-BD59-A6C34878D82A}">
                    <a16:rowId xmlns:a16="http://schemas.microsoft.com/office/drawing/2014/main" val="3849383181"/>
                  </a:ext>
                </a:extLst>
              </a:tr>
              <a:tr h="790939">
                <a:tc>
                  <a:txBody>
                    <a:bodyPr/>
                    <a:lstStyle/>
                    <a:p>
                      <a:pPr algn="ctr"/>
                      <a:r>
                        <a:rPr lang="en-GB" sz="1600" dirty="0">
                          <a:latin typeface="Arial" panose="020B0604020202020204" pitchFamily="34" charset="0"/>
                          <a:cs typeface="Arial" panose="020B0604020202020204" pitchFamily="34" charset="0"/>
                        </a:rPr>
                        <a:t>Automated shipping and equipment</a:t>
                      </a:r>
                    </a:p>
                  </a:txBody>
                  <a:tcPr/>
                </a:tc>
                <a:tc>
                  <a:txBody>
                    <a:bodyPr/>
                    <a:lstStyle/>
                    <a:p>
                      <a:r>
                        <a:rPr lang="en-GB" sz="1600" dirty="0">
                          <a:latin typeface="Arial" panose="020B0604020202020204" pitchFamily="34" charset="0"/>
                          <a:cs typeface="Arial" panose="020B0604020202020204" pitchFamily="34" charset="0"/>
                        </a:rPr>
                        <a:t>Automated processes are already in place.  </a:t>
                      </a:r>
                    </a:p>
                    <a:p>
                      <a:r>
                        <a:rPr lang="en-GB" sz="1600" dirty="0">
                          <a:latin typeface="Arial" panose="020B0604020202020204" pitchFamily="34" charset="0"/>
                          <a:cs typeface="Arial" panose="020B0604020202020204" pitchFamily="34" charset="0"/>
                        </a:rPr>
                        <a:t>As more operations become automated, crew roles will shift towards monitoring and maintenance of operating systems</a:t>
                      </a:r>
                    </a:p>
                  </a:txBody>
                  <a:tcPr/>
                </a:tc>
                <a:extLst>
                  <a:ext uri="{0D108BD9-81ED-4DB2-BD59-A6C34878D82A}">
                    <a16:rowId xmlns:a16="http://schemas.microsoft.com/office/drawing/2014/main" val="4033053497"/>
                  </a:ext>
                </a:extLst>
              </a:tr>
              <a:tr h="790939">
                <a:tc>
                  <a:txBody>
                    <a:bodyPr/>
                    <a:lstStyle/>
                    <a:p>
                      <a:pPr algn="ctr"/>
                      <a:r>
                        <a:rPr lang="en-GB" sz="1600" dirty="0">
                          <a:latin typeface="Arial" panose="020B0604020202020204" pitchFamily="34" charset="0"/>
                          <a:cs typeface="Arial" panose="020B0604020202020204" pitchFamily="34" charset="0"/>
                        </a:rPr>
                        <a:t>“Smart shipping”</a:t>
                      </a:r>
                    </a:p>
                  </a:txBody>
                  <a:tcPr/>
                </a:tc>
                <a:tc>
                  <a:txBody>
                    <a:bodyPr/>
                    <a:lstStyle/>
                    <a:p>
                      <a:r>
                        <a:rPr lang="en-GB" sz="1600" dirty="0">
                          <a:latin typeface="Arial" panose="020B0604020202020204" pitchFamily="34" charset="0"/>
                          <a:cs typeface="Arial" panose="020B0604020202020204" pitchFamily="34" charset="0"/>
                        </a:rPr>
                        <a:t>High levels of hard data (e.g. sensory or physical) used in decision making.  Less reliance on instincts or gut reactions.  More shore based control due to large range of data inputs.</a:t>
                      </a:r>
                    </a:p>
                  </a:txBody>
                  <a:tcPr/>
                </a:tc>
                <a:extLst>
                  <a:ext uri="{0D108BD9-81ED-4DB2-BD59-A6C34878D82A}">
                    <a16:rowId xmlns:a16="http://schemas.microsoft.com/office/drawing/2014/main" val="1376344773"/>
                  </a:ext>
                </a:extLst>
              </a:tr>
              <a:tr h="790939">
                <a:tc>
                  <a:txBody>
                    <a:bodyPr/>
                    <a:lstStyle/>
                    <a:p>
                      <a:pPr algn="ctr"/>
                      <a:r>
                        <a:rPr lang="en-GB" sz="1600" dirty="0">
                          <a:latin typeface="Arial" panose="020B0604020202020204" pitchFamily="34" charset="0"/>
                          <a:cs typeface="Arial" panose="020B0604020202020204" pitchFamily="34" charset="0"/>
                        </a:rPr>
                        <a:t>Energy efficiency and management</a:t>
                      </a:r>
                    </a:p>
                  </a:txBody>
                  <a:tcPr/>
                </a:tc>
                <a:tc>
                  <a:txBody>
                    <a:bodyPr/>
                    <a:lstStyle/>
                    <a:p>
                      <a:r>
                        <a:rPr lang="en-GB" sz="1600" dirty="0">
                          <a:latin typeface="Arial" panose="020B0604020202020204" pitchFamily="34" charset="0"/>
                          <a:cs typeface="Arial" panose="020B0604020202020204" pitchFamily="34" charset="0"/>
                        </a:rPr>
                        <a:t>New fuel and ship construction technologies require new skillset and systems onboard.  Strong links with ”Smart Shipping”.  (See Green Skills 1 for more information).</a:t>
                      </a:r>
                    </a:p>
                  </a:txBody>
                  <a:tcPr/>
                </a:tc>
                <a:extLst>
                  <a:ext uri="{0D108BD9-81ED-4DB2-BD59-A6C34878D82A}">
                    <a16:rowId xmlns:a16="http://schemas.microsoft.com/office/drawing/2014/main" val="2291534074"/>
                  </a:ext>
                </a:extLst>
              </a:tr>
              <a:tr h="790939">
                <a:tc>
                  <a:txBody>
                    <a:bodyPr/>
                    <a:lstStyle/>
                    <a:p>
                      <a:pPr algn="ctr"/>
                      <a:r>
                        <a:rPr lang="en-GB" sz="1600" dirty="0">
                          <a:latin typeface="Arial" panose="020B0604020202020204" pitchFamily="34" charset="0"/>
                          <a:cs typeface="Arial" panose="020B0604020202020204" pitchFamily="34" charset="0"/>
                        </a:rPr>
                        <a:t>Monitoring performance and operations</a:t>
                      </a:r>
                    </a:p>
                  </a:txBody>
                  <a:tcPr/>
                </a:tc>
                <a:tc>
                  <a:txBody>
                    <a:bodyPr/>
                    <a:lstStyle/>
                    <a:p>
                      <a:r>
                        <a:rPr lang="en-GB" sz="1600" dirty="0">
                          <a:latin typeface="Arial" panose="020B0604020202020204" pitchFamily="34" charset="0"/>
                          <a:cs typeface="Arial" panose="020B0604020202020204" pitchFamily="34" charset="0"/>
                        </a:rPr>
                        <a:t>Required to develop alongside the other developments as the crew and shore team adjust their focus to supervising operations rather than directly participating.</a:t>
                      </a:r>
                    </a:p>
                  </a:txBody>
                  <a:tcPr/>
                </a:tc>
                <a:extLst>
                  <a:ext uri="{0D108BD9-81ED-4DB2-BD59-A6C34878D82A}">
                    <a16:rowId xmlns:a16="http://schemas.microsoft.com/office/drawing/2014/main" val="3382683626"/>
                  </a:ext>
                </a:extLst>
              </a:tr>
              <a:tr h="1025291">
                <a:tc>
                  <a:txBody>
                    <a:bodyPr/>
                    <a:lstStyle/>
                    <a:p>
                      <a:pPr algn="ctr"/>
                      <a:r>
                        <a:rPr lang="en-GB" sz="1600" dirty="0">
                          <a:latin typeface="Arial" panose="020B0604020202020204" pitchFamily="34" charset="0"/>
                          <a:cs typeface="Arial" panose="020B0604020202020204" pitchFamily="34" charset="0"/>
                        </a:rPr>
                        <a:t>Paperless systems and cybersecurity</a:t>
                      </a:r>
                    </a:p>
                  </a:txBody>
                  <a:tcPr/>
                </a:tc>
                <a:tc>
                  <a:txBody>
                    <a:bodyPr/>
                    <a:lstStyle/>
                    <a:p>
                      <a:r>
                        <a:rPr lang="en-GB" sz="1600" dirty="0">
                          <a:latin typeface="Arial" panose="020B0604020202020204" pitchFamily="34" charset="0"/>
                          <a:cs typeface="Arial" panose="020B0604020202020204" pitchFamily="34" charset="0"/>
                        </a:rPr>
                        <a:t>Balancing the need to update regulations and procedures regularly with the need for effective implementation.  Technology improvements lead to new threats, requiring new improvements which creates complexities in onboard operations and training.</a:t>
                      </a:r>
                    </a:p>
                  </a:txBody>
                  <a:tcPr/>
                </a:tc>
                <a:extLst>
                  <a:ext uri="{0D108BD9-81ED-4DB2-BD59-A6C34878D82A}">
                    <a16:rowId xmlns:a16="http://schemas.microsoft.com/office/drawing/2014/main" val="1925086432"/>
                  </a:ext>
                </a:extLst>
              </a:tr>
              <a:tr h="790939">
                <a:tc>
                  <a:txBody>
                    <a:bodyPr/>
                    <a:lstStyle/>
                    <a:p>
                      <a:pPr algn="ctr"/>
                      <a:r>
                        <a:rPr lang="en-GB" sz="1600" dirty="0">
                          <a:latin typeface="Arial" panose="020B0604020202020204" pitchFamily="34" charset="0"/>
                          <a:cs typeface="Arial" panose="020B0604020202020204" pitchFamily="34" charset="0"/>
                        </a:rPr>
                        <a:t>Ships increasing in size</a:t>
                      </a:r>
                    </a:p>
                  </a:txBody>
                  <a:tcPr/>
                </a:tc>
                <a:tc>
                  <a:txBody>
                    <a:bodyPr/>
                    <a:lstStyle/>
                    <a:p>
                      <a:r>
                        <a:rPr lang="en-GB" sz="1600" dirty="0">
                          <a:latin typeface="Arial" panose="020B0604020202020204" pitchFamily="34" charset="0"/>
                          <a:cs typeface="Arial" panose="020B0604020202020204" pitchFamily="34" charset="0"/>
                        </a:rPr>
                        <a:t>Increased reliance on logistic and cargo management technologies, with crew and port operators using them to plan, agree and monitor operations.</a:t>
                      </a:r>
                    </a:p>
                  </a:txBody>
                  <a:tcPr/>
                </a:tc>
                <a:extLst>
                  <a:ext uri="{0D108BD9-81ED-4DB2-BD59-A6C34878D82A}">
                    <a16:rowId xmlns:a16="http://schemas.microsoft.com/office/drawing/2014/main" val="3541743049"/>
                  </a:ext>
                </a:extLst>
              </a:tr>
            </a:tbl>
          </a:graphicData>
        </a:graphic>
      </p:graphicFrame>
      <p:sp>
        <p:nvSpPr>
          <p:cNvPr id="2" name="TextBox 1">
            <a:extLst>
              <a:ext uri="{FF2B5EF4-FFF2-40B4-BE49-F238E27FC236}">
                <a16:creationId xmlns:a16="http://schemas.microsoft.com/office/drawing/2014/main" id="{1086F852-70AA-45E5-A7C3-3FEE5D5028D8}"/>
              </a:ext>
            </a:extLst>
          </p:cNvPr>
          <p:cNvSpPr txBox="1"/>
          <p:nvPr/>
        </p:nvSpPr>
        <p:spPr>
          <a:xfrm>
            <a:off x="9639378" y="5916990"/>
            <a:ext cx="2552622" cy="338554"/>
          </a:xfrm>
          <a:prstGeom prst="rect">
            <a:avLst/>
          </a:prstGeom>
          <a:noFill/>
        </p:spPr>
        <p:txBody>
          <a:bodyPr wrap="none" rtlCol="0">
            <a:spAutoFit/>
          </a:bodyPr>
          <a:lstStyle/>
          <a:p>
            <a:r>
              <a:rPr lang="en-GB" sz="1600" dirty="0"/>
              <a:t>NB: References on next slide</a:t>
            </a:r>
          </a:p>
        </p:txBody>
      </p:sp>
    </p:spTree>
    <p:extLst>
      <p:ext uri="{BB962C8B-B14F-4D97-AF65-F5344CB8AC3E}">
        <p14:creationId xmlns:p14="http://schemas.microsoft.com/office/powerpoint/2010/main" val="37826426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BAABABEE-41BC-4ED3-B708-154B09E98D0E}"/>
              </a:ext>
            </a:extLst>
          </p:cNvPr>
          <p:cNvGraphicFramePr>
            <a:graphicFrameLocks noGrp="1"/>
          </p:cNvGraphicFramePr>
          <p:nvPr>
            <p:extLst>
              <p:ext uri="{D42A27DB-BD31-4B8C-83A1-F6EECF244321}">
                <p14:modId xmlns:p14="http://schemas.microsoft.com/office/powerpoint/2010/main" val="2974798077"/>
              </p:ext>
            </p:extLst>
          </p:nvPr>
        </p:nvGraphicFramePr>
        <p:xfrm>
          <a:off x="813000" y="327486"/>
          <a:ext cx="10566000" cy="5223850"/>
        </p:xfrm>
        <a:graphic>
          <a:graphicData uri="http://schemas.openxmlformats.org/drawingml/2006/table">
            <a:tbl>
              <a:tblPr firstRow="1" bandRow="1">
                <a:tableStyleId>{5940675A-B579-460E-94D1-54222C63F5DA}</a:tableStyleId>
              </a:tblPr>
              <a:tblGrid>
                <a:gridCol w="3506400">
                  <a:extLst>
                    <a:ext uri="{9D8B030D-6E8A-4147-A177-3AD203B41FA5}">
                      <a16:colId xmlns:a16="http://schemas.microsoft.com/office/drawing/2014/main" val="1399658355"/>
                    </a:ext>
                  </a:extLst>
                </a:gridCol>
                <a:gridCol w="7059600">
                  <a:extLst>
                    <a:ext uri="{9D8B030D-6E8A-4147-A177-3AD203B41FA5}">
                      <a16:colId xmlns:a16="http://schemas.microsoft.com/office/drawing/2014/main" val="3600310889"/>
                    </a:ext>
                  </a:extLst>
                </a:gridCol>
              </a:tblGrid>
              <a:tr h="496800">
                <a:tc>
                  <a:txBody>
                    <a:bodyPr/>
                    <a:lstStyle/>
                    <a:p>
                      <a:pPr algn="ctr"/>
                      <a:r>
                        <a:rPr lang="en-GB" sz="1600" b="1" dirty="0">
                          <a:latin typeface="Arial" panose="020B0604020202020204" pitchFamily="34" charset="0"/>
                          <a:cs typeface="Arial" panose="020B0604020202020204" pitchFamily="34" charset="0"/>
                        </a:rPr>
                        <a:t>Technological Development</a:t>
                      </a:r>
                    </a:p>
                  </a:txBody>
                  <a:tcPr/>
                </a:tc>
                <a:tc>
                  <a:txBody>
                    <a:bodyPr/>
                    <a:lstStyle/>
                    <a:p>
                      <a:r>
                        <a:rPr lang="en-GB" sz="1600" b="1" dirty="0">
                          <a:latin typeface="Arial" panose="020B0604020202020204" pitchFamily="34" charset="0"/>
                          <a:cs typeface="Arial" panose="020B0604020202020204" pitchFamily="34" charset="0"/>
                        </a:rPr>
                        <a:t>Example of Impact on Ship Operations</a:t>
                      </a:r>
                    </a:p>
                  </a:txBody>
                  <a:tcPr/>
                </a:tc>
                <a:extLst>
                  <a:ext uri="{0D108BD9-81ED-4DB2-BD59-A6C34878D82A}">
                    <a16:rowId xmlns:a16="http://schemas.microsoft.com/office/drawing/2014/main" val="3849383181"/>
                  </a:ext>
                </a:extLst>
              </a:tr>
              <a:tr h="967946">
                <a:tc>
                  <a:txBody>
                    <a:bodyPr/>
                    <a:lstStyle/>
                    <a:p>
                      <a:pPr algn="ctr"/>
                      <a:r>
                        <a:rPr lang="en-GB" sz="1600" dirty="0">
                          <a:latin typeface="Arial" panose="020B0604020202020204" pitchFamily="34" charset="0"/>
                          <a:cs typeface="Arial" panose="020B0604020202020204" pitchFamily="34" charset="0"/>
                        </a:rPr>
                        <a:t>Automated shipping and equipment</a:t>
                      </a:r>
                    </a:p>
                  </a:txBody>
                  <a:tcPr/>
                </a:tc>
                <a:tc>
                  <a:txBody>
                    <a:bodyPr/>
                    <a:lstStyle/>
                    <a:p>
                      <a:r>
                        <a:rPr lang="en-GB" sz="1400" dirty="0">
                          <a:latin typeface="Arial" panose="020B0604020202020204" pitchFamily="34" charset="0"/>
                          <a:cs typeface="Arial" panose="020B0604020202020204" pitchFamily="34" charset="0"/>
                          <a:hlinkClick r:id="rId2"/>
                        </a:rPr>
                        <a:t>https://www.oecd.org/future-of-work/reports-and-data/what-happened-to-jobs-at-high-risk-of-automation-2021.pdf</a:t>
                      </a:r>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33053497"/>
                  </a:ext>
                </a:extLst>
              </a:tr>
              <a:tr h="560796">
                <a:tc>
                  <a:txBody>
                    <a:bodyPr/>
                    <a:lstStyle/>
                    <a:p>
                      <a:pPr algn="ctr"/>
                      <a:r>
                        <a:rPr lang="en-GB" sz="1600" dirty="0">
                          <a:latin typeface="Arial" panose="020B0604020202020204" pitchFamily="34" charset="0"/>
                          <a:cs typeface="Arial" panose="020B0604020202020204" pitchFamily="34" charset="0"/>
                        </a:rPr>
                        <a:t>“Smart shipping”</a:t>
                      </a:r>
                    </a:p>
                  </a:txBody>
                  <a:tcPr/>
                </a:tc>
                <a:tc>
                  <a:txBody>
                    <a:bodyPr/>
                    <a:lstStyle/>
                    <a:p>
                      <a:r>
                        <a:rPr lang="en-GB" sz="1400" dirty="0">
                          <a:latin typeface="Arial" panose="020B0604020202020204" pitchFamily="34" charset="0"/>
                          <a:cs typeface="Arial" panose="020B0604020202020204" pitchFamily="34" charset="0"/>
                          <a:hlinkClick r:id="rId3"/>
                        </a:rPr>
                        <a:t>https://www.maersk.com/digital-solutions</a:t>
                      </a:r>
                      <a:r>
                        <a:rPr lang="en-GB" sz="1400" dirty="0">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1376344773"/>
                  </a:ext>
                </a:extLst>
              </a:tr>
              <a:tr h="560796">
                <a:tc>
                  <a:txBody>
                    <a:bodyPr/>
                    <a:lstStyle/>
                    <a:p>
                      <a:pPr algn="ctr"/>
                      <a:r>
                        <a:rPr lang="en-GB" sz="1600" dirty="0">
                          <a:latin typeface="Arial" panose="020B0604020202020204" pitchFamily="34" charset="0"/>
                          <a:cs typeface="Arial" panose="020B0604020202020204" pitchFamily="34" charset="0"/>
                        </a:rPr>
                        <a:t>Energy efficiency and management</a:t>
                      </a:r>
                    </a:p>
                  </a:txBody>
                  <a:tcPr/>
                </a:tc>
                <a:tc>
                  <a:txBody>
                    <a:bodyPr/>
                    <a:lstStyle/>
                    <a:p>
                      <a:r>
                        <a:rPr lang="en-GB" sz="1400" dirty="0">
                          <a:latin typeface="Arial" panose="020B0604020202020204" pitchFamily="34" charset="0"/>
                          <a:cs typeface="Arial" panose="020B0604020202020204" pitchFamily="34" charset="0"/>
                        </a:rPr>
                        <a:t>See Green Skills 1 </a:t>
                      </a:r>
                      <a:r>
                        <a:rPr lang="en-GB" sz="1400" dirty="0" err="1">
                          <a:latin typeface="Arial" panose="020B0604020202020204" pitchFamily="34" charset="0"/>
                          <a:cs typeface="Arial" panose="020B0604020202020204" pitchFamily="34" charset="0"/>
                        </a:rPr>
                        <a:t>SkillSea</a:t>
                      </a:r>
                      <a:r>
                        <a:rPr lang="en-GB" sz="1400" dirty="0">
                          <a:latin typeface="Arial" panose="020B0604020202020204" pitchFamily="34" charset="0"/>
                          <a:cs typeface="Arial" panose="020B0604020202020204" pitchFamily="34" charset="0"/>
                        </a:rPr>
                        <a:t> Course</a:t>
                      </a:r>
                    </a:p>
                  </a:txBody>
                  <a:tcPr/>
                </a:tc>
                <a:extLst>
                  <a:ext uri="{0D108BD9-81ED-4DB2-BD59-A6C34878D82A}">
                    <a16:rowId xmlns:a16="http://schemas.microsoft.com/office/drawing/2014/main" val="2291534074"/>
                  </a:ext>
                </a:extLst>
              </a:tr>
              <a:tr h="1268677">
                <a:tc>
                  <a:txBody>
                    <a:bodyPr/>
                    <a:lstStyle/>
                    <a:p>
                      <a:pPr algn="ctr"/>
                      <a:r>
                        <a:rPr lang="en-GB" sz="1600" dirty="0">
                          <a:latin typeface="Arial" panose="020B0604020202020204" pitchFamily="34" charset="0"/>
                          <a:cs typeface="Arial" panose="020B0604020202020204" pitchFamily="34" charset="0"/>
                        </a:rPr>
                        <a:t>Monitoring performance and operations</a:t>
                      </a:r>
                    </a:p>
                  </a:txBody>
                  <a:tcPr/>
                </a:tc>
                <a:tc>
                  <a:txBody>
                    <a:bodyPr/>
                    <a:lstStyle/>
                    <a:p>
                      <a:r>
                        <a:rPr lang="en-GB" sz="1400" dirty="0">
                          <a:latin typeface="Arial" panose="020B0604020202020204" pitchFamily="34" charset="0"/>
                          <a:cs typeface="Arial" panose="020B0604020202020204" pitchFamily="34" charset="0"/>
                          <a:hlinkClick r:id="rId4"/>
                        </a:rPr>
                        <a:t>http://www.ppmc-transport.org/on-board-monitoring-showing-real-world-emissions/</a:t>
                      </a:r>
                      <a:r>
                        <a:rPr lang="en-GB" sz="1400" dirty="0">
                          <a:latin typeface="Arial" panose="020B0604020202020204" pitchFamily="34" charset="0"/>
                          <a:cs typeface="Arial" panose="020B0604020202020204" pitchFamily="34" charset="0"/>
                        </a:rPr>
                        <a:t>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hlinkClick r:id="rId5"/>
                        </a:rPr>
                        <a:t>https://www.abs-group.com/What-We-Do/Software-Solutions/Nautical-Systems-Software/Voyage-Manager/</a:t>
                      </a:r>
                      <a:r>
                        <a:rPr lang="en-GB" sz="1400" dirty="0">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3382683626"/>
                  </a:ext>
                </a:extLst>
              </a:tr>
              <a:tr h="801269">
                <a:tc>
                  <a:txBody>
                    <a:bodyPr/>
                    <a:lstStyle/>
                    <a:p>
                      <a:pPr algn="ctr"/>
                      <a:r>
                        <a:rPr lang="en-GB" sz="1600" dirty="0">
                          <a:latin typeface="Arial" panose="020B0604020202020204" pitchFamily="34" charset="0"/>
                          <a:cs typeface="Arial" panose="020B0604020202020204" pitchFamily="34" charset="0"/>
                        </a:rPr>
                        <a:t>Paperless systems and cybersecurity</a:t>
                      </a:r>
                    </a:p>
                  </a:txBody>
                  <a:tcPr/>
                </a:tc>
                <a:tc>
                  <a:txBody>
                    <a:bodyPr/>
                    <a:lstStyle/>
                    <a:p>
                      <a:r>
                        <a:rPr lang="en-GB" sz="1400" dirty="0">
                          <a:latin typeface="Arial" panose="020B0604020202020204" pitchFamily="34" charset="0"/>
                          <a:cs typeface="Arial" panose="020B0604020202020204" pitchFamily="34" charset="0"/>
                          <a:hlinkClick r:id="rId6"/>
                        </a:rPr>
                        <a:t>https://www.ics-shipping.org/wp-content/uploads/2020/08/guidelines-on-cyber-security-onboard-ships-min.pdf</a:t>
                      </a:r>
                      <a:r>
                        <a:rPr lang="en-GB" sz="1400" dirty="0">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1925086432"/>
                  </a:ext>
                </a:extLst>
              </a:tr>
              <a:tr h="567566">
                <a:tc>
                  <a:txBody>
                    <a:bodyPr/>
                    <a:lstStyle/>
                    <a:p>
                      <a:pPr algn="ctr"/>
                      <a:r>
                        <a:rPr lang="en-GB" sz="1600" dirty="0">
                          <a:latin typeface="Arial" panose="020B0604020202020204" pitchFamily="34" charset="0"/>
                          <a:cs typeface="Arial" panose="020B0604020202020204" pitchFamily="34" charset="0"/>
                        </a:rPr>
                        <a:t>Ships increasing in size</a:t>
                      </a:r>
                    </a:p>
                  </a:txBody>
                  <a:tcPr/>
                </a:tc>
                <a:tc>
                  <a:txBody>
                    <a:bodyPr/>
                    <a:lstStyle/>
                    <a:p>
                      <a:r>
                        <a:rPr lang="en-GB" sz="1400" dirty="0">
                          <a:latin typeface="Arial" panose="020B0604020202020204" pitchFamily="34" charset="0"/>
                          <a:cs typeface="Arial" panose="020B0604020202020204" pitchFamily="34" charset="0"/>
                          <a:hlinkClick r:id="rId7"/>
                        </a:rPr>
                        <a:t>https://www.itf-oecd.org/sites/default/files/docs/15cspa_mega-ships.pdf</a:t>
                      </a:r>
                      <a:r>
                        <a:rPr lang="en-GB" sz="1400" dirty="0">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3541743049"/>
                  </a:ext>
                </a:extLst>
              </a:tr>
            </a:tbl>
          </a:graphicData>
        </a:graphic>
      </p:graphicFrame>
      <p:sp>
        <p:nvSpPr>
          <p:cNvPr id="7" name="TextBox 6">
            <a:extLst>
              <a:ext uri="{FF2B5EF4-FFF2-40B4-BE49-F238E27FC236}">
                <a16:creationId xmlns:a16="http://schemas.microsoft.com/office/drawing/2014/main" id="{DCED39CA-D23D-4E18-BE1F-0E3933B85CF6}"/>
              </a:ext>
            </a:extLst>
          </p:cNvPr>
          <p:cNvSpPr txBox="1"/>
          <p:nvPr/>
        </p:nvSpPr>
        <p:spPr>
          <a:xfrm>
            <a:off x="0" y="5703381"/>
            <a:ext cx="12192000" cy="461665"/>
          </a:xfrm>
          <a:prstGeom prst="rect">
            <a:avLst/>
          </a:prstGeom>
          <a:noFill/>
        </p:spPr>
        <p:txBody>
          <a:bodyPr wrap="square">
            <a:spAutoFit/>
          </a:bodyPr>
          <a:lstStyle/>
          <a:p>
            <a:pPr algn="r"/>
            <a:r>
              <a:rPr lang="en-GB" sz="1200" dirty="0">
                <a:hlinkClick r:id="rId8"/>
              </a:rPr>
              <a:t>https://assets.publishing.service.gov.uk/government/uploads/system/uploads/attachment_data/file/872194/Maritime_2050_Report.pdf</a:t>
            </a:r>
            <a:endParaRPr lang="en-GB" sz="1200" dirty="0"/>
          </a:p>
          <a:p>
            <a:pPr algn="r"/>
            <a:r>
              <a:rPr lang="en-GB" sz="1200" dirty="0">
                <a:hlinkClick r:id="rId9"/>
              </a:rPr>
              <a:t>https://www.oecd.org/economy/growth/scenarios-for-the-world-economy-to-2060.htm#main_findings</a:t>
            </a:r>
            <a:r>
              <a:rPr lang="en-GB" sz="1200" dirty="0"/>
              <a:t>  </a:t>
            </a:r>
          </a:p>
        </p:txBody>
      </p:sp>
    </p:spTree>
    <p:extLst>
      <p:ext uri="{BB962C8B-B14F-4D97-AF65-F5344CB8AC3E}">
        <p14:creationId xmlns:p14="http://schemas.microsoft.com/office/powerpoint/2010/main" val="3012205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060A4-6E6C-4CD3-BE97-1D391037A230}"/>
              </a:ext>
            </a:extLst>
          </p:cNvPr>
          <p:cNvSpPr>
            <a:spLocks noGrp="1"/>
          </p:cNvSpPr>
          <p:nvPr>
            <p:ph type="ctrTitle"/>
          </p:nvPr>
        </p:nvSpPr>
        <p:spPr/>
        <p:txBody>
          <a:bodyPr>
            <a:normAutofit/>
          </a:bodyPr>
          <a:lstStyle/>
          <a:p>
            <a:r>
              <a:rPr lang="en-GB" sz="4800" dirty="0"/>
              <a:t>4. Video Clips</a:t>
            </a:r>
          </a:p>
        </p:txBody>
      </p:sp>
    </p:spTree>
    <p:extLst>
      <p:ext uri="{BB962C8B-B14F-4D97-AF65-F5344CB8AC3E}">
        <p14:creationId xmlns:p14="http://schemas.microsoft.com/office/powerpoint/2010/main" val="1029780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9BFB1-BBA1-4EB6-85C0-259AFD0C378C}"/>
              </a:ext>
            </a:extLst>
          </p:cNvPr>
          <p:cNvSpPr>
            <a:spLocks noGrp="1"/>
          </p:cNvSpPr>
          <p:nvPr>
            <p:ph type="title"/>
          </p:nvPr>
        </p:nvSpPr>
        <p:spPr/>
        <p:txBody>
          <a:bodyPr>
            <a:normAutofit/>
          </a:bodyPr>
          <a:lstStyle/>
          <a:p>
            <a:pPr marL="0" indent="0">
              <a:buNone/>
            </a:pPr>
            <a:r>
              <a:rPr lang="en-GB" sz="3100" b="0" dirty="0"/>
              <a:t>Video clip: Asia Excellence and Northwest Swan</a:t>
            </a:r>
            <a:br>
              <a:rPr lang="en-GB" sz="3100" b="0" dirty="0"/>
            </a:br>
            <a:r>
              <a:rPr lang="en-GB" sz="2200" b="0" dirty="0">
                <a:hlinkClick r:id="rId2"/>
              </a:rPr>
              <a:t>https://www.chevron.com/operations/transportation/shipping</a:t>
            </a:r>
            <a:r>
              <a:rPr lang="en-GB" sz="2200" b="0" dirty="0"/>
              <a:t> (3’)</a:t>
            </a:r>
          </a:p>
        </p:txBody>
      </p:sp>
      <p:pic>
        <p:nvPicPr>
          <p:cNvPr id="5" name="Picture 4">
            <a:extLst>
              <a:ext uri="{FF2B5EF4-FFF2-40B4-BE49-F238E27FC236}">
                <a16:creationId xmlns:a16="http://schemas.microsoft.com/office/drawing/2014/main" id="{9738C4BE-32D5-42B8-8CBF-0A5D5631E09B}"/>
              </a:ext>
            </a:extLst>
          </p:cNvPr>
          <p:cNvPicPr>
            <a:picLocks noChangeAspect="1"/>
          </p:cNvPicPr>
          <p:nvPr/>
        </p:nvPicPr>
        <p:blipFill>
          <a:blip r:embed="rId3"/>
          <a:stretch>
            <a:fillRect/>
          </a:stretch>
        </p:blipFill>
        <p:spPr>
          <a:xfrm>
            <a:off x="5960533" y="3058760"/>
            <a:ext cx="6231467" cy="3115734"/>
          </a:xfrm>
          <a:prstGeom prst="rect">
            <a:avLst/>
          </a:prstGeom>
        </p:spPr>
      </p:pic>
      <p:pic>
        <p:nvPicPr>
          <p:cNvPr id="4" name="Picture 3">
            <a:extLst>
              <a:ext uri="{FF2B5EF4-FFF2-40B4-BE49-F238E27FC236}">
                <a16:creationId xmlns:a16="http://schemas.microsoft.com/office/drawing/2014/main" id="{5474FB93-0BE4-41F3-A904-364F669D44E2}"/>
              </a:ext>
            </a:extLst>
          </p:cNvPr>
          <p:cNvPicPr>
            <a:picLocks noChangeAspect="1"/>
          </p:cNvPicPr>
          <p:nvPr/>
        </p:nvPicPr>
        <p:blipFill>
          <a:blip r:embed="rId4"/>
          <a:stretch>
            <a:fillRect/>
          </a:stretch>
        </p:blipFill>
        <p:spPr>
          <a:xfrm>
            <a:off x="0" y="1403684"/>
            <a:ext cx="7264400" cy="2925939"/>
          </a:xfrm>
          <a:prstGeom prst="rect">
            <a:avLst/>
          </a:prstGeom>
        </p:spPr>
      </p:pic>
    </p:spTree>
    <p:extLst>
      <p:ext uri="{BB962C8B-B14F-4D97-AF65-F5344CB8AC3E}">
        <p14:creationId xmlns:p14="http://schemas.microsoft.com/office/powerpoint/2010/main" val="2298798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EB22E-8024-48A1-B1D5-57A612688A37}"/>
              </a:ext>
            </a:extLst>
          </p:cNvPr>
          <p:cNvSpPr>
            <a:spLocks noGrp="1"/>
          </p:cNvSpPr>
          <p:nvPr>
            <p:ph type="title"/>
          </p:nvPr>
        </p:nvSpPr>
        <p:spPr/>
        <p:txBody>
          <a:bodyPr>
            <a:normAutofit/>
          </a:bodyPr>
          <a:lstStyle/>
          <a:p>
            <a:r>
              <a:rPr lang="en-GB" sz="3100" b="0" dirty="0"/>
              <a:t>Video clip: Marie Maersk engine room</a:t>
            </a:r>
            <a:br>
              <a:rPr lang="en-GB" sz="4000" b="0" dirty="0"/>
            </a:br>
            <a:r>
              <a:rPr lang="en-GB" sz="2200" b="0" dirty="0">
                <a:hlinkClick r:id="rId2"/>
              </a:rPr>
              <a:t>https://www.youtube.com/watch?v=Jfqgbf2AvpM</a:t>
            </a:r>
            <a:r>
              <a:rPr lang="en-GB" sz="2200" b="0" dirty="0"/>
              <a:t> (3’)</a:t>
            </a:r>
          </a:p>
        </p:txBody>
      </p:sp>
      <p:pic>
        <p:nvPicPr>
          <p:cNvPr id="4" name="Picture 3">
            <a:extLst>
              <a:ext uri="{FF2B5EF4-FFF2-40B4-BE49-F238E27FC236}">
                <a16:creationId xmlns:a16="http://schemas.microsoft.com/office/drawing/2014/main" id="{84263B71-6F26-4131-B716-10EC71D9D260}"/>
              </a:ext>
            </a:extLst>
          </p:cNvPr>
          <p:cNvPicPr>
            <a:picLocks noChangeAspect="1"/>
          </p:cNvPicPr>
          <p:nvPr/>
        </p:nvPicPr>
        <p:blipFill>
          <a:blip r:embed="rId3"/>
          <a:stretch>
            <a:fillRect/>
          </a:stretch>
        </p:blipFill>
        <p:spPr>
          <a:xfrm>
            <a:off x="2438400" y="1597923"/>
            <a:ext cx="7315200" cy="4371975"/>
          </a:xfrm>
          <a:prstGeom prst="rect">
            <a:avLst/>
          </a:prstGeom>
        </p:spPr>
      </p:pic>
    </p:spTree>
    <p:extLst>
      <p:ext uri="{BB962C8B-B14F-4D97-AF65-F5344CB8AC3E}">
        <p14:creationId xmlns:p14="http://schemas.microsoft.com/office/powerpoint/2010/main" val="2463925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5D8C3-A990-4BD6-9DA3-926E4A2FC920}"/>
              </a:ext>
            </a:extLst>
          </p:cNvPr>
          <p:cNvSpPr>
            <a:spLocks noGrp="1"/>
          </p:cNvSpPr>
          <p:nvPr>
            <p:ph type="title"/>
          </p:nvPr>
        </p:nvSpPr>
        <p:spPr>
          <a:xfrm>
            <a:off x="838200" y="365125"/>
            <a:ext cx="10515600" cy="2191808"/>
          </a:xfrm>
        </p:spPr>
        <p:txBody>
          <a:bodyPr>
            <a:normAutofit fontScale="90000"/>
          </a:bodyPr>
          <a:lstStyle/>
          <a:p>
            <a:r>
              <a:rPr lang="en-GB" b="0" dirty="0"/>
              <a:t>Video clips: </a:t>
            </a:r>
            <a:br>
              <a:rPr lang="en-GB" b="0" dirty="0"/>
            </a:br>
            <a:r>
              <a:rPr lang="en-GB" b="0" dirty="0"/>
              <a:t>Wartsila defining automated and autonomous shipping</a:t>
            </a:r>
            <a:br>
              <a:rPr lang="en-GB" b="0" dirty="0"/>
            </a:br>
            <a:r>
              <a:rPr lang="en-GB" sz="2400" b="0" dirty="0">
                <a:hlinkClick r:id="rId2"/>
              </a:rPr>
              <a:t>https://www.wartsila.com/insights/article/maritime-autonomy-a-bridge-too-far</a:t>
            </a:r>
            <a:r>
              <a:rPr lang="en-GB" sz="2400" b="0" dirty="0"/>
              <a:t> (2’)</a:t>
            </a:r>
            <a:br>
              <a:rPr lang="en-GB" sz="2400" b="0" dirty="0"/>
            </a:br>
            <a:br>
              <a:rPr lang="en-GB" sz="2400" b="0" dirty="0"/>
            </a:br>
            <a:r>
              <a:rPr lang="en-GB" sz="2400" b="0" dirty="0">
                <a:hlinkClick r:id="rId3"/>
              </a:rPr>
              <a:t>https://www.youtube.com/watch?v=LCElbM4bCb0</a:t>
            </a:r>
            <a:r>
              <a:rPr lang="en-GB" sz="2400" b="0" dirty="0"/>
              <a:t> (Optional: 15’)</a:t>
            </a:r>
          </a:p>
        </p:txBody>
      </p:sp>
      <p:pic>
        <p:nvPicPr>
          <p:cNvPr id="6" name="Picture 5">
            <a:extLst>
              <a:ext uri="{FF2B5EF4-FFF2-40B4-BE49-F238E27FC236}">
                <a16:creationId xmlns:a16="http://schemas.microsoft.com/office/drawing/2014/main" id="{F14B30BF-F81B-448A-92E2-F3BD8CC26672}"/>
              </a:ext>
            </a:extLst>
          </p:cNvPr>
          <p:cNvPicPr>
            <a:picLocks noChangeAspect="1"/>
          </p:cNvPicPr>
          <p:nvPr/>
        </p:nvPicPr>
        <p:blipFill>
          <a:blip r:embed="rId4"/>
          <a:stretch>
            <a:fillRect/>
          </a:stretch>
        </p:blipFill>
        <p:spPr>
          <a:xfrm>
            <a:off x="912926" y="2438401"/>
            <a:ext cx="10366147" cy="3725334"/>
          </a:xfrm>
          <a:prstGeom prst="rect">
            <a:avLst/>
          </a:prstGeom>
        </p:spPr>
      </p:pic>
    </p:spTree>
    <p:extLst>
      <p:ext uri="{BB962C8B-B14F-4D97-AF65-F5344CB8AC3E}">
        <p14:creationId xmlns:p14="http://schemas.microsoft.com/office/powerpoint/2010/main" val="1460970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29FEC-F896-4730-9BD2-6F3D04A19AFE}"/>
              </a:ext>
            </a:extLst>
          </p:cNvPr>
          <p:cNvSpPr>
            <a:spLocks noGrp="1"/>
          </p:cNvSpPr>
          <p:nvPr>
            <p:ph type="ctrTitle"/>
          </p:nvPr>
        </p:nvSpPr>
        <p:spPr/>
        <p:txBody>
          <a:bodyPr/>
          <a:lstStyle/>
          <a:p>
            <a:r>
              <a:rPr lang="en-GB" sz="4800" dirty="0"/>
              <a:t>5. Quiz</a:t>
            </a:r>
          </a:p>
        </p:txBody>
      </p:sp>
      <p:sp>
        <p:nvSpPr>
          <p:cNvPr id="4" name="Subtitle 3">
            <a:extLst>
              <a:ext uri="{FF2B5EF4-FFF2-40B4-BE49-F238E27FC236}">
                <a16:creationId xmlns:a16="http://schemas.microsoft.com/office/drawing/2014/main" id="{BCE871F7-FCDC-4F4F-853B-35EE32C61765}"/>
              </a:ext>
            </a:extLst>
          </p:cNvPr>
          <p:cNvSpPr>
            <a:spLocks noGrp="1"/>
          </p:cNvSpPr>
          <p:nvPr>
            <p:ph type="subTitle" idx="1"/>
          </p:nvPr>
        </p:nvSpPr>
        <p:spPr/>
        <p:txBody>
          <a:bodyPr/>
          <a:lstStyle/>
          <a:p>
            <a:r>
              <a:rPr lang="en-GB" dirty="0"/>
              <a:t>Please use the link below this presentation to access the quiz</a:t>
            </a:r>
          </a:p>
        </p:txBody>
      </p:sp>
    </p:spTree>
    <p:extLst>
      <p:ext uri="{BB962C8B-B14F-4D97-AF65-F5344CB8AC3E}">
        <p14:creationId xmlns:p14="http://schemas.microsoft.com/office/powerpoint/2010/main" val="11802700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E7491E9-76D0-4750-A5C7-9F4DA77D4633}"/>
              </a:ext>
            </a:extLst>
          </p:cNvPr>
          <p:cNvSpPr>
            <a:spLocks noGrp="1"/>
          </p:cNvSpPr>
          <p:nvPr>
            <p:ph type="title"/>
          </p:nvPr>
        </p:nvSpPr>
        <p:spPr/>
        <p:txBody>
          <a:bodyPr/>
          <a:lstStyle/>
          <a:p>
            <a:r>
              <a:rPr lang="en-GB" sz="3100" dirty="0"/>
              <a:t>6. Further Reading</a:t>
            </a:r>
          </a:p>
        </p:txBody>
      </p:sp>
      <p:sp>
        <p:nvSpPr>
          <p:cNvPr id="3" name="Content Placeholder 2">
            <a:extLst>
              <a:ext uri="{FF2B5EF4-FFF2-40B4-BE49-F238E27FC236}">
                <a16:creationId xmlns:a16="http://schemas.microsoft.com/office/drawing/2014/main" id="{9258E0BC-FDA2-48E3-AB45-C0CDA28F6205}"/>
              </a:ext>
            </a:extLst>
          </p:cNvPr>
          <p:cNvSpPr>
            <a:spLocks noGrp="1"/>
          </p:cNvSpPr>
          <p:nvPr>
            <p:ph idx="1"/>
          </p:nvPr>
        </p:nvSpPr>
        <p:spPr>
          <a:xfrm>
            <a:off x="838200" y="1219200"/>
            <a:ext cx="10515600" cy="4837043"/>
          </a:xfrm>
        </p:spPr>
        <p:txBody>
          <a:bodyPr>
            <a:normAutofit/>
          </a:bodyPr>
          <a:lstStyle/>
          <a:p>
            <a:pPr marL="0" indent="0">
              <a:lnSpc>
                <a:spcPct val="100000"/>
              </a:lnSpc>
              <a:spcAft>
                <a:spcPts val="600"/>
              </a:spcAft>
              <a:buNone/>
            </a:pPr>
            <a:r>
              <a:rPr lang="en-GB" sz="1600" dirty="0">
                <a:hlinkClick r:id="rId3"/>
              </a:rPr>
              <a:t>https://northsearegion.eu/northsee/s-hipping/drivers-and-enablers-for-future-shipping-activities/</a:t>
            </a:r>
            <a:r>
              <a:rPr lang="en-GB" sz="1600" dirty="0"/>
              <a:t> </a:t>
            </a:r>
          </a:p>
          <a:p>
            <a:pPr marL="0" indent="0">
              <a:lnSpc>
                <a:spcPct val="100000"/>
              </a:lnSpc>
              <a:spcAft>
                <a:spcPts val="600"/>
              </a:spcAft>
              <a:buNone/>
            </a:pPr>
            <a:r>
              <a:rPr lang="en-GB" sz="1600" dirty="0">
                <a:hlinkClick r:id="rId4"/>
              </a:rPr>
              <a:t>https://www.shmgroup.com/blog/evolution-technology-shipping/</a:t>
            </a:r>
            <a:r>
              <a:rPr lang="en-GB" sz="1600" dirty="0"/>
              <a:t> </a:t>
            </a:r>
          </a:p>
          <a:p>
            <a:pPr marL="0" indent="0">
              <a:lnSpc>
                <a:spcPct val="100000"/>
              </a:lnSpc>
              <a:spcAft>
                <a:spcPts val="600"/>
              </a:spcAft>
              <a:buNone/>
            </a:pPr>
            <a:r>
              <a:rPr lang="en-GB" sz="1600" dirty="0">
                <a:hlinkClick r:id="rId5"/>
              </a:rPr>
              <a:t>https://www.lr.org/en/insights/global-marine-trends-2030/global-marine-technology-trends-2030/</a:t>
            </a:r>
            <a:endParaRPr lang="en-GB" sz="1600" dirty="0"/>
          </a:p>
          <a:p>
            <a:pPr marL="0" indent="0">
              <a:lnSpc>
                <a:spcPct val="120000"/>
              </a:lnSpc>
              <a:spcAft>
                <a:spcPts val="600"/>
              </a:spcAft>
              <a:buNone/>
            </a:pPr>
            <a:r>
              <a:rPr lang="en-GB" sz="1600" dirty="0">
                <a:hlinkClick r:id="rId6"/>
              </a:rPr>
              <a:t>https://www.trelleborg.com/marine-and-infrastructure/-/media/Marine-Systems/Resources/Whitepapers-and-Barometer-Reports/Downloads/TMS_SmartPort_InsightBee_Report.pdf?rev=30d0a67e180a42b6be418d66362dce3e</a:t>
            </a:r>
            <a:r>
              <a:rPr lang="en-GB" sz="1600" dirty="0"/>
              <a:t> </a:t>
            </a:r>
          </a:p>
          <a:p>
            <a:pPr marL="0" indent="0">
              <a:lnSpc>
                <a:spcPct val="120000"/>
              </a:lnSpc>
              <a:spcAft>
                <a:spcPts val="600"/>
              </a:spcAft>
              <a:buNone/>
            </a:pPr>
            <a:r>
              <a:rPr lang="en-GB" sz="1600" dirty="0">
                <a:hlinkClick r:id="rId7"/>
              </a:rPr>
              <a:t>https://www.inmarsat.com/content/dam/inmarsat/corporate/documents/maritime/insights/Inmarsat_ICT_Best_Practice_Guide_2019.pdf</a:t>
            </a:r>
            <a:r>
              <a:rPr lang="en-GB" sz="1600" dirty="0"/>
              <a:t> </a:t>
            </a:r>
          </a:p>
          <a:p>
            <a:pPr marL="0" indent="0">
              <a:lnSpc>
                <a:spcPct val="120000"/>
              </a:lnSpc>
              <a:spcAft>
                <a:spcPts val="600"/>
              </a:spcAft>
              <a:buNone/>
            </a:pPr>
            <a:r>
              <a:rPr lang="en-GB" sz="1600" dirty="0">
                <a:hlinkClick r:id="rId8"/>
              </a:rPr>
              <a:t>https://significance.nl/wp-content/uploads/2019/03/2016-BZO-Evolution-of-the-EU-and-international-shipping-drivers-challenges-and-scenarios.pdf</a:t>
            </a:r>
            <a:r>
              <a:rPr lang="en-GB" sz="1600" dirty="0"/>
              <a:t> </a:t>
            </a:r>
          </a:p>
          <a:p>
            <a:pPr marL="0" indent="0">
              <a:lnSpc>
                <a:spcPct val="120000"/>
              </a:lnSpc>
              <a:spcAft>
                <a:spcPts val="600"/>
              </a:spcAft>
              <a:buNone/>
            </a:pPr>
            <a:r>
              <a:rPr lang="en-GB" sz="1600" dirty="0">
                <a:hlinkClick r:id="rId9"/>
              </a:rPr>
              <a:t>https://ec.europa.eu/transport/sites/transport/files/modes/maritime/studies/doc/2015-june-study-sss-final.pdf</a:t>
            </a:r>
            <a:r>
              <a:rPr lang="en-GB" sz="1600" dirty="0"/>
              <a:t> </a:t>
            </a:r>
          </a:p>
          <a:p>
            <a:pPr marL="0" indent="0">
              <a:lnSpc>
                <a:spcPct val="120000"/>
              </a:lnSpc>
              <a:spcAft>
                <a:spcPts val="600"/>
              </a:spcAft>
              <a:buNone/>
            </a:pPr>
            <a:r>
              <a:rPr lang="en-GB" sz="1600" dirty="0">
                <a:hlinkClick r:id="rId10"/>
              </a:rPr>
              <a:t>https://unctad.org/system/files/official-document/rmt2018_en.pdf</a:t>
            </a:r>
            <a:r>
              <a:rPr lang="en-GB" sz="1600" dirty="0"/>
              <a:t>  </a:t>
            </a:r>
            <a:r>
              <a:rPr lang="en-GB" sz="1600" i="1" dirty="0"/>
              <a:t>(Chapter 5)</a:t>
            </a:r>
            <a:r>
              <a:rPr lang="en-GB" sz="1600" dirty="0"/>
              <a:t> </a:t>
            </a:r>
          </a:p>
        </p:txBody>
      </p:sp>
    </p:spTree>
    <p:extLst>
      <p:ext uri="{BB962C8B-B14F-4D97-AF65-F5344CB8AC3E}">
        <p14:creationId xmlns:p14="http://schemas.microsoft.com/office/powerpoint/2010/main" val="3363224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569CC-E6CD-48DF-9F1F-A394B7F87D81}"/>
              </a:ext>
            </a:extLst>
          </p:cNvPr>
          <p:cNvSpPr>
            <a:spLocks noGrp="1"/>
          </p:cNvSpPr>
          <p:nvPr>
            <p:ph type="title"/>
          </p:nvPr>
        </p:nvSpPr>
        <p:spPr/>
        <p:txBody>
          <a:bodyPr/>
          <a:lstStyle/>
          <a:p>
            <a:r>
              <a:rPr lang="en-GB" sz="3100" dirty="0"/>
              <a:t>Suggested Method of Study</a:t>
            </a:r>
          </a:p>
        </p:txBody>
      </p:sp>
      <p:sp>
        <p:nvSpPr>
          <p:cNvPr id="3" name="Content Placeholder 2">
            <a:extLst>
              <a:ext uri="{FF2B5EF4-FFF2-40B4-BE49-F238E27FC236}">
                <a16:creationId xmlns:a16="http://schemas.microsoft.com/office/drawing/2014/main" id="{DCC08B5A-9FBE-4229-9C32-1971425F3292}"/>
              </a:ext>
            </a:extLst>
          </p:cNvPr>
          <p:cNvSpPr>
            <a:spLocks noGrp="1"/>
          </p:cNvSpPr>
          <p:nvPr>
            <p:ph idx="1"/>
          </p:nvPr>
        </p:nvSpPr>
        <p:spPr/>
        <p:txBody>
          <a:bodyPr>
            <a:normAutofit/>
          </a:bodyPr>
          <a:lstStyle/>
          <a:p>
            <a:pPr marL="514350" indent="-514350">
              <a:lnSpc>
                <a:spcPct val="100000"/>
              </a:lnSpc>
              <a:buFont typeface="+mj-lt"/>
              <a:buAutoNum type="arabicPeriod"/>
            </a:pPr>
            <a:r>
              <a:rPr lang="en-GB" dirty="0"/>
              <a:t>Read through the presentation material, referring to the links included, then watch the video clips.</a:t>
            </a:r>
          </a:p>
          <a:p>
            <a:pPr marL="514350" indent="-514350">
              <a:lnSpc>
                <a:spcPct val="100000"/>
              </a:lnSpc>
              <a:buFont typeface="+mj-lt"/>
              <a:buAutoNum type="arabicPeriod"/>
            </a:pPr>
            <a:r>
              <a:rPr lang="en-GB" dirty="0"/>
              <a:t>Once you have gone through all the material, answer the questions in the VLE quiz.</a:t>
            </a:r>
          </a:p>
          <a:p>
            <a:pPr marL="514350" indent="-514350">
              <a:lnSpc>
                <a:spcPct val="100000"/>
              </a:lnSpc>
              <a:buFont typeface="+mj-lt"/>
              <a:buAutoNum type="arabicPeriod"/>
            </a:pPr>
            <a:r>
              <a:rPr lang="en-GB" dirty="0"/>
              <a:t>After the lesson, you may wish to investigate the topic further, based on the discussion points and suggested further reading. </a:t>
            </a:r>
          </a:p>
          <a:p>
            <a:pPr marL="514350" indent="-514350">
              <a:lnSpc>
                <a:spcPct val="100000"/>
              </a:lnSpc>
              <a:buFont typeface="+mj-lt"/>
              <a:buAutoNum type="arabicPeriod"/>
            </a:pPr>
            <a:r>
              <a:rPr lang="en-GB" dirty="0"/>
              <a:t>Use the material provided for this lesson as part of your revision for the final assessment.</a:t>
            </a:r>
          </a:p>
        </p:txBody>
      </p:sp>
    </p:spTree>
    <p:extLst>
      <p:ext uri="{BB962C8B-B14F-4D97-AF65-F5344CB8AC3E}">
        <p14:creationId xmlns:p14="http://schemas.microsoft.com/office/powerpoint/2010/main" val="1925900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54E4F-933A-4D4B-BCC3-ACA6D8C3B913}"/>
              </a:ext>
            </a:extLst>
          </p:cNvPr>
          <p:cNvSpPr>
            <a:spLocks noGrp="1"/>
          </p:cNvSpPr>
          <p:nvPr>
            <p:ph type="ctrTitle"/>
          </p:nvPr>
        </p:nvSpPr>
        <p:spPr>
          <a:xfrm>
            <a:off x="0" y="1122363"/>
            <a:ext cx="12192000" cy="2387600"/>
          </a:xfrm>
        </p:spPr>
        <p:txBody>
          <a:bodyPr>
            <a:normAutofit/>
          </a:bodyPr>
          <a:lstStyle/>
          <a:p>
            <a:r>
              <a:rPr lang="en-GB" sz="4800" dirty="0"/>
              <a:t>7. Topics for Further Discussion</a:t>
            </a:r>
          </a:p>
        </p:txBody>
      </p:sp>
      <p:sp>
        <p:nvSpPr>
          <p:cNvPr id="3" name="Content Placeholder 2">
            <a:extLst>
              <a:ext uri="{FF2B5EF4-FFF2-40B4-BE49-F238E27FC236}">
                <a16:creationId xmlns:a16="http://schemas.microsoft.com/office/drawing/2014/main" id="{C2B50E25-495B-44B1-A164-05DD440A4335}"/>
              </a:ext>
            </a:extLst>
          </p:cNvPr>
          <p:cNvSpPr>
            <a:spLocks noGrp="1"/>
          </p:cNvSpPr>
          <p:nvPr>
            <p:ph type="subTitle" idx="1"/>
          </p:nvPr>
        </p:nvSpPr>
        <p:spPr>
          <a:xfrm>
            <a:off x="0" y="3602038"/>
            <a:ext cx="12192000" cy="1655762"/>
          </a:xfrm>
        </p:spPr>
        <p:txBody>
          <a:bodyPr>
            <a:normAutofit/>
          </a:bodyPr>
          <a:lstStyle/>
          <a:p>
            <a:pPr marL="0" indent="0" algn="ctr">
              <a:lnSpc>
                <a:spcPct val="150000"/>
              </a:lnSpc>
              <a:buNone/>
            </a:pPr>
            <a:r>
              <a:rPr lang="en-GB" dirty="0"/>
              <a:t>Will the evolution of ship operations eliminate the role of humans on ships?</a:t>
            </a:r>
          </a:p>
          <a:p>
            <a:pPr marL="0" indent="0" algn="ctr">
              <a:lnSpc>
                <a:spcPct val="150000"/>
              </a:lnSpc>
              <a:buNone/>
            </a:pPr>
            <a:r>
              <a:rPr lang="en-GB" dirty="0"/>
              <a:t>Has technology made shipping safer and/or more efficient?</a:t>
            </a:r>
          </a:p>
          <a:p>
            <a:pPr marL="0" indent="0" algn="ctr">
              <a:lnSpc>
                <a:spcPct val="150000"/>
              </a:lnSpc>
              <a:buNone/>
            </a:pPr>
            <a:endParaRPr lang="en-GB" sz="2000" dirty="0"/>
          </a:p>
        </p:txBody>
      </p:sp>
    </p:spTree>
    <p:extLst>
      <p:ext uri="{BB962C8B-B14F-4D97-AF65-F5344CB8AC3E}">
        <p14:creationId xmlns:p14="http://schemas.microsoft.com/office/powerpoint/2010/main" val="1132751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B071B-5A32-4D53-9780-DD6463760068}"/>
              </a:ext>
            </a:extLst>
          </p:cNvPr>
          <p:cNvSpPr>
            <a:spLocks noGrp="1"/>
          </p:cNvSpPr>
          <p:nvPr>
            <p:ph type="title"/>
          </p:nvPr>
        </p:nvSpPr>
        <p:spPr/>
        <p:txBody>
          <a:bodyPr/>
          <a:lstStyle/>
          <a:p>
            <a:r>
              <a:rPr lang="en-GB" sz="3100" dirty="0"/>
              <a:t>Lesson Content</a:t>
            </a:r>
          </a:p>
        </p:txBody>
      </p:sp>
      <p:sp>
        <p:nvSpPr>
          <p:cNvPr id="3" name="Content Placeholder 2">
            <a:extLst>
              <a:ext uri="{FF2B5EF4-FFF2-40B4-BE49-F238E27FC236}">
                <a16:creationId xmlns:a16="http://schemas.microsoft.com/office/drawing/2014/main" id="{BE1B1210-AE08-40AC-A8F9-DF99FDC0AA68}"/>
              </a:ext>
            </a:extLst>
          </p:cNvPr>
          <p:cNvSpPr>
            <a:spLocks noGrp="1"/>
          </p:cNvSpPr>
          <p:nvPr>
            <p:ph idx="1"/>
          </p:nvPr>
        </p:nvSpPr>
        <p:spPr/>
        <p:txBody>
          <a:bodyPr>
            <a:normAutofit/>
          </a:bodyPr>
          <a:lstStyle/>
          <a:p>
            <a:pPr marL="514350" indent="-514350">
              <a:lnSpc>
                <a:spcPct val="100000"/>
              </a:lnSpc>
              <a:buFont typeface="+mj-lt"/>
              <a:buAutoNum type="arabicPeriod"/>
            </a:pPr>
            <a:r>
              <a:rPr lang="en-GB" dirty="0"/>
              <a:t>Economic Drivers</a:t>
            </a:r>
          </a:p>
          <a:p>
            <a:pPr marL="514350" indent="-514350">
              <a:lnSpc>
                <a:spcPct val="100000"/>
              </a:lnSpc>
              <a:buFont typeface="+mj-lt"/>
              <a:buAutoNum type="arabicPeriod"/>
            </a:pPr>
            <a:r>
              <a:rPr lang="en-GB" dirty="0"/>
              <a:t>Safety Related Drivers</a:t>
            </a:r>
          </a:p>
          <a:p>
            <a:pPr marL="514350" indent="-514350">
              <a:lnSpc>
                <a:spcPct val="100000"/>
              </a:lnSpc>
              <a:buFont typeface="+mj-lt"/>
              <a:buAutoNum type="arabicPeriod"/>
            </a:pPr>
            <a:r>
              <a:rPr lang="en-GB" dirty="0"/>
              <a:t>Key Technological Developments</a:t>
            </a:r>
          </a:p>
          <a:p>
            <a:pPr marL="514350" indent="-514350">
              <a:lnSpc>
                <a:spcPct val="100000"/>
              </a:lnSpc>
              <a:buFont typeface="+mj-lt"/>
              <a:buAutoNum type="arabicPeriod"/>
            </a:pPr>
            <a:r>
              <a:rPr lang="en-GB" dirty="0"/>
              <a:t>Video Clips</a:t>
            </a:r>
          </a:p>
          <a:p>
            <a:pPr marL="514350" indent="-514350">
              <a:lnSpc>
                <a:spcPct val="100000"/>
              </a:lnSpc>
              <a:buFont typeface="+mj-lt"/>
              <a:buAutoNum type="arabicPeriod"/>
            </a:pPr>
            <a:r>
              <a:rPr lang="en-GB" dirty="0"/>
              <a:t>Quiz</a:t>
            </a:r>
          </a:p>
          <a:p>
            <a:pPr marL="514350" indent="-514350">
              <a:lnSpc>
                <a:spcPct val="100000"/>
              </a:lnSpc>
              <a:buFont typeface="+mj-lt"/>
              <a:buAutoNum type="arabicPeriod"/>
            </a:pPr>
            <a:r>
              <a:rPr lang="en-GB" dirty="0"/>
              <a:t>Further Reading (optional)</a:t>
            </a:r>
          </a:p>
          <a:p>
            <a:pPr marL="514350" indent="-514350">
              <a:lnSpc>
                <a:spcPct val="100000"/>
              </a:lnSpc>
              <a:buFont typeface="+mj-lt"/>
              <a:buAutoNum type="arabicPeriod"/>
            </a:pPr>
            <a:r>
              <a:rPr lang="en-GB" dirty="0"/>
              <a:t>Topics for Further Discussion (optional)</a:t>
            </a:r>
          </a:p>
        </p:txBody>
      </p:sp>
      <p:pic>
        <p:nvPicPr>
          <p:cNvPr id="5" name="Picture 4">
            <a:extLst>
              <a:ext uri="{FF2B5EF4-FFF2-40B4-BE49-F238E27FC236}">
                <a16:creationId xmlns:a16="http://schemas.microsoft.com/office/drawing/2014/main" id="{8C247D52-F37D-4FA3-92E6-328D05FBC7AB}"/>
              </a:ext>
            </a:extLst>
          </p:cNvPr>
          <p:cNvPicPr>
            <a:picLocks noChangeAspect="1"/>
          </p:cNvPicPr>
          <p:nvPr/>
        </p:nvPicPr>
        <p:blipFill>
          <a:blip r:embed="rId3"/>
          <a:stretch>
            <a:fillRect/>
          </a:stretch>
        </p:blipFill>
        <p:spPr>
          <a:xfrm>
            <a:off x="6390216" y="-460375"/>
            <a:ext cx="5801784" cy="4351338"/>
          </a:xfrm>
          <a:prstGeom prst="rect">
            <a:avLst/>
          </a:prstGeom>
        </p:spPr>
      </p:pic>
    </p:spTree>
    <p:extLst>
      <p:ext uri="{BB962C8B-B14F-4D97-AF65-F5344CB8AC3E}">
        <p14:creationId xmlns:p14="http://schemas.microsoft.com/office/powerpoint/2010/main" val="2669138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75269-EE83-4678-A1C7-391B04515960}"/>
              </a:ext>
            </a:extLst>
          </p:cNvPr>
          <p:cNvSpPr>
            <a:spLocks noGrp="1"/>
          </p:cNvSpPr>
          <p:nvPr>
            <p:ph type="ctrTitle"/>
          </p:nvPr>
        </p:nvSpPr>
        <p:spPr/>
        <p:txBody>
          <a:bodyPr>
            <a:normAutofit/>
          </a:bodyPr>
          <a:lstStyle/>
          <a:p>
            <a:r>
              <a:rPr lang="en-GB" sz="4800" dirty="0"/>
              <a:t>1. Economic Drivers</a:t>
            </a:r>
          </a:p>
        </p:txBody>
      </p:sp>
      <p:sp>
        <p:nvSpPr>
          <p:cNvPr id="3" name="Subtitle 2">
            <a:extLst>
              <a:ext uri="{FF2B5EF4-FFF2-40B4-BE49-F238E27FC236}">
                <a16:creationId xmlns:a16="http://schemas.microsoft.com/office/drawing/2014/main" id="{6159C5FF-B1F4-4687-804A-ABB0C4F16C70}"/>
              </a:ext>
            </a:extLst>
          </p:cNvPr>
          <p:cNvSpPr>
            <a:spLocks noGrp="1"/>
          </p:cNvSpPr>
          <p:nvPr>
            <p:ph type="subTitle" idx="1"/>
          </p:nvPr>
        </p:nvSpPr>
        <p:spPr/>
        <p:txBody>
          <a:bodyPr/>
          <a:lstStyle/>
          <a:p>
            <a:r>
              <a:rPr lang="en-GB" dirty="0"/>
              <a:t>(</a:t>
            </a:r>
            <a:r>
              <a:rPr lang="en-GB" sz="2400" dirty="0"/>
              <a:t>for ship owners to become more efficient)</a:t>
            </a:r>
            <a:endParaRPr lang="en-GB" dirty="0"/>
          </a:p>
        </p:txBody>
      </p:sp>
    </p:spTree>
    <p:extLst>
      <p:ext uri="{BB962C8B-B14F-4D97-AF65-F5344CB8AC3E}">
        <p14:creationId xmlns:p14="http://schemas.microsoft.com/office/powerpoint/2010/main" val="2662712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0CDE4C-C9C0-452A-AA36-6B7ED8DEB654}"/>
              </a:ext>
            </a:extLst>
          </p:cNvPr>
          <p:cNvSpPr>
            <a:spLocks noGrp="1"/>
          </p:cNvSpPr>
          <p:nvPr>
            <p:ph idx="1"/>
          </p:nvPr>
        </p:nvSpPr>
        <p:spPr>
          <a:xfrm>
            <a:off x="278296" y="846667"/>
            <a:ext cx="11476382" cy="5330296"/>
          </a:xfrm>
        </p:spPr>
        <p:txBody>
          <a:bodyPr>
            <a:normAutofit/>
          </a:bodyPr>
          <a:lstStyle/>
          <a:p>
            <a:pPr marL="0" indent="0">
              <a:buNone/>
            </a:pPr>
            <a:r>
              <a:rPr lang="en-GB" sz="2400" dirty="0"/>
              <a:t>Price x Sales - Variable costs - Fixed costs = Profit</a:t>
            </a:r>
          </a:p>
          <a:p>
            <a:pPr marL="0" indent="0">
              <a:buNone/>
            </a:pPr>
            <a:r>
              <a:rPr lang="en-GB" sz="2000" dirty="0"/>
              <a:t>Variable costs decrease if production increases</a:t>
            </a:r>
          </a:p>
          <a:p>
            <a:pPr marL="0" indent="0">
              <a:buNone/>
            </a:pPr>
            <a:r>
              <a:rPr lang="en-GB" sz="2000" dirty="0"/>
              <a:t>Fixed costs decrease if labour costs decrease</a:t>
            </a:r>
          </a:p>
          <a:p>
            <a:pPr marL="0" indent="0">
              <a:buNone/>
            </a:pPr>
            <a:endParaRPr lang="en-GB" sz="2400" dirty="0"/>
          </a:p>
          <a:p>
            <a:pPr marL="0" indent="0">
              <a:buNone/>
            </a:pPr>
            <a:endParaRPr lang="en-GB" sz="2400" dirty="0"/>
          </a:p>
          <a:p>
            <a:pPr marL="0" indent="0">
              <a:buNone/>
            </a:pPr>
            <a:r>
              <a:rPr lang="en-GB" sz="2400" dirty="0"/>
              <a:t>Capital increase </a:t>
            </a:r>
            <a:r>
              <a:rPr lang="en-GB" sz="2000" dirty="0"/>
              <a:t>AND/OR </a:t>
            </a:r>
            <a:r>
              <a:rPr lang="en-GB" sz="2400" dirty="0"/>
              <a:t>Labour input increase </a:t>
            </a:r>
            <a:r>
              <a:rPr lang="en-GB" sz="2000" dirty="0"/>
              <a:t>AND</a:t>
            </a:r>
            <a:r>
              <a:rPr lang="en-GB" sz="2400" dirty="0"/>
              <a:t> Technological advancement</a:t>
            </a:r>
          </a:p>
          <a:p>
            <a:pPr marL="0" indent="0">
              <a:buNone/>
            </a:pPr>
            <a:r>
              <a:rPr lang="en-GB" sz="2400" dirty="0"/>
              <a:t>= Long Term Growth</a:t>
            </a:r>
          </a:p>
          <a:p>
            <a:pPr marL="0" indent="0">
              <a:buNone/>
            </a:pPr>
            <a:endParaRPr lang="en-GB" sz="2400" dirty="0"/>
          </a:p>
          <a:p>
            <a:pPr marL="0" indent="0">
              <a:buNone/>
            </a:pPr>
            <a:r>
              <a:rPr lang="en-GB" sz="2400" dirty="0"/>
              <a:t>Technological advancement allows/encourages redistribution of costs</a:t>
            </a:r>
          </a:p>
          <a:p>
            <a:pPr marL="457200" lvl="1" indent="0">
              <a:buNone/>
            </a:pPr>
            <a:r>
              <a:rPr lang="en-GB" sz="2000" dirty="0"/>
              <a:t>e.g. if electric kettles boils water quickly, we don’t need to spend time building a fire every time someone needs to boil water, but we do need a reliable source of electricity.</a:t>
            </a:r>
          </a:p>
        </p:txBody>
      </p:sp>
      <p:pic>
        <p:nvPicPr>
          <p:cNvPr id="4" name="Picture 3">
            <a:extLst>
              <a:ext uri="{FF2B5EF4-FFF2-40B4-BE49-F238E27FC236}">
                <a16:creationId xmlns:a16="http://schemas.microsoft.com/office/drawing/2014/main" id="{94077786-3E82-4CCB-8D06-B2D897A64EE2}"/>
              </a:ext>
            </a:extLst>
          </p:cNvPr>
          <p:cNvPicPr>
            <a:picLocks noChangeAspect="1"/>
          </p:cNvPicPr>
          <p:nvPr/>
        </p:nvPicPr>
        <p:blipFill>
          <a:blip r:embed="rId2"/>
          <a:stretch>
            <a:fillRect/>
          </a:stretch>
        </p:blipFill>
        <p:spPr>
          <a:xfrm>
            <a:off x="7248938" y="0"/>
            <a:ext cx="4943061" cy="3295374"/>
          </a:xfrm>
          <a:prstGeom prst="rect">
            <a:avLst/>
          </a:prstGeom>
        </p:spPr>
      </p:pic>
    </p:spTree>
    <p:extLst>
      <p:ext uri="{BB962C8B-B14F-4D97-AF65-F5344CB8AC3E}">
        <p14:creationId xmlns:p14="http://schemas.microsoft.com/office/powerpoint/2010/main" val="2637497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AF5966A-D2CE-4D5F-BEF9-4B329FDE21F0}"/>
              </a:ext>
            </a:extLst>
          </p:cNvPr>
          <p:cNvPicPr>
            <a:picLocks noChangeAspect="1"/>
          </p:cNvPicPr>
          <p:nvPr/>
        </p:nvPicPr>
        <p:blipFill>
          <a:blip r:embed="rId2"/>
          <a:stretch>
            <a:fillRect/>
          </a:stretch>
        </p:blipFill>
        <p:spPr>
          <a:xfrm>
            <a:off x="3973112" y="2292351"/>
            <a:ext cx="2297761" cy="3058583"/>
          </a:xfrm>
          <a:prstGeom prst="rect">
            <a:avLst/>
          </a:prstGeom>
        </p:spPr>
      </p:pic>
      <p:sp>
        <p:nvSpPr>
          <p:cNvPr id="3" name="Content Placeholder 2">
            <a:extLst>
              <a:ext uri="{FF2B5EF4-FFF2-40B4-BE49-F238E27FC236}">
                <a16:creationId xmlns:a16="http://schemas.microsoft.com/office/drawing/2014/main" id="{250064D7-5CF8-45D5-917D-50E7856492FF}"/>
              </a:ext>
            </a:extLst>
          </p:cNvPr>
          <p:cNvSpPr>
            <a:spLocks noGrp="1"/>
          </p:cNvSpPr>
          <p:nvPr>
            <p:ph idx="1"/>
          </p:nvPr>
        </p:nvSpPr>
        <p:spPr>
          <a:xfrm>
            <a:off x="838200" y="318053"/>
            <a:ext cx="10515600" cy="5830956"/>
          </a:xfrm>
        </p:spPr>
        <p:txBody>
          <a:bodyPr>
            <a:noAutofit/>
          </a:bodyPr>
          <a:lstStyle/>
          <a:p>
            <a:pPr marL="0" indent="0">
              <a:buNone/>
            </a:pPr>
            <a:r>
              <a:rPr lang="en-GB" sz="2000" dirty="0"/>
              <a:t>Automated systems on a vessel allow duties and responsibilities to be adjusted and reallocated.  They are currently used to support the crew during operations.</a:t>
            </a:r>
          </a:p>
          <a:p>
            <a:pPr marL="0" indent="0">
              <a:buNone/>
            </a:pPr>
            <a:r>
              <a:rPr lang="en-GB" sz="2000" dirty="0"/>
              <a:t>E.g. UMS</a:t>
            </a:r>
          </a:p>
          <a:p>
            <a:pPr marL="0" indent="0">
              <a:buNone/>
            </a:pPr>
            <a:r>
              <a:rPr lang="en-GB" sz="2000" dirty="0"/>
              <a:t>E.g.2. Auto-pilot</a:t>
            </a:r>
          </a:p>
          <a:p>
            <a:pPr marL="0" indent="0">
              <a:buNone/>
            </a:pPr>
            <a:r>
              <a:rPr lang="en-GB" sz="2000" dirty="0"/>
              <a:t>E.g.3. Dynamic Positioning</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If implemented effectively, they should increase onboard efficiency and safety.</a:t>
            </a:r>
          </a:p>
        </p:txBody>
      </p:sp>
      <p:pic>
        <p:nvPicPr>
          <p:cNvPr id="4" name="Picture 3">
            <a:extLst>
              <a:ext uri="{FF2B5EF4-FFF2-40B4-BE49-F238E27FC236}">
                <a16:creationId xmlns:a16="http://schemas.microsoft.com/office/drawing/2014/main" id="{692A37A4-EFE1-4E61-B8F7-5268B1B51223}"/>
              </a:ext>
            </a:extLst>
          </p:cNvPr>
          <p:cNvPicPr>
            <a:picLocks noChangeAspect="1"/>
          </p:cNvPicPr>
          <p:nvPr/>
        </p:nvPicPr>
        <p:blipFill rotWithShape="1">
          <a:blip r:embed="rId3"/>
          <a:srcRect l="26913"/>
          <a:stretch/>
        </p:blipFill>
        <p:spPr>
          <a:xfrm>
            <a:off x="6968067" y="1845734"/>
            <a:ext cx="4385733" cy="3505200"/>
          </a:xfrm>
          <a:prstGeom prst="rect">
            <a:avLst/>
          </a:prstGeom>
        </p:spPr>
      </p:pic>
      <p:pic>
        <p:nvPicPr>
          <p:cNvPr id="5" name="Picture 4">
            <a:extLst>
              <a:ext uri="{FF2B5EF4-FFF2-40B4-BE49-F238E27FC236}">
                <a16:creationId xmlns:a16="http://schemas.microsoft.com/office/drawing/2014/main" id="{60A32385-A4CC-43D8-A6B2-CD4C5F6F57EA}"/>
              </a:ext>
            </a:extLst>
          </p:cNvPr>
          <p:cNvPicPr>
            <a:picLocks noChangeAspect="1"/>
          </p:cNvPicPr>
          <p:nvPr/>
        </p:nvPicPr>
        <p:blipFill>
          <a:blip r:embed="rId4"/>
          <a:stretch>
            <a:fillRect/>
          </a:stretch>
        </p:blipFill>
        <p:spPr>
          <a:xfrm>
            <a:off x="838200" y="2929467"/>
            <a:ext cx="2437718" cy="2421467"/>
          </a:xfrm>
          <a:prstGeom prst="rect">
            <a:avLst/>
          </a:prstGeom>
        </p:spPr>
      </p:pic>
    </p:spTree>
    <p:extLst>
      <p:ext uri="{BB962C8B-B14F-4D97-AF65-F5344CB8AC3E}">
        <p14:creationId xmlns:p14="http://schemas.microsoft.com/office/powerpoint/2010/main" val="2405760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985BB-137F-4CE3-9C30-14AEA7EA356D}"/>
              </a:ext>
            </a:extLst>
          </p:cNvPr>
          <p:cNvSpPr>
            <a:spLocks noGrp="1"/>
          </p:cNvSpPr>
          <p:nvPr>
            <p:ph type="ctrTitle"/>
          </p:nvPr>
        </p:nvSpPr>
        <p:spPr/>
        <p:txBody>
          <a:bodyPr>
            <a:normAutofit/>
          </a:bodyPr>
          <a:lstStyle/>
          <a:p>
            <a:r>
              <a:rPr lang="en-GB" sz="4800" dirty="0"/>
              <a:t>2. Safety Related Drivers</a:t>
            </a:r>
          </a:p>
        </p:txBody>
      </p:sp>
      <p:sp>
        <p:nvSpPr>
          <p:cNvPr id="6" name="Subtitle 5">
            <a:extLst>
              <a:ext uri="{FF2B5EF4-FFF2-40B4-BE49-F238E27FC236}">
                <a16:creationId xmlns:a16="http://schemas.microsoft.com/office/drawing/2014/main" id="{09BDDA4F-01AA-43BD-8065-47EABF31A31F}"/>
              </a:ext>
            </a:extLst>
          </p:cNvPr>
          <p:cNvSpPr>
            <a:spLocks noGrp="1"/>
          </p:cNvSpPr>
          <p:nvPr>
            <p:ph type="subTitle" idx="1"/>
          </p:nvPr>
        </p:nvSpPr>
        <p:spPr>
          <a:xfrm>
            <a:off x="762000" y="3602038"/>
            <a:ext cx="10668000" cy="1655762"/>
          </a:xfrm>
        </p:spPr>
        <p:txBody>
          <a:bodyPr/>
          <a:lstStyle/>
          <a:p>
            <a:r>
              <a:rPr lang="en-GB" dirty="0"/>
              <a:t>(and examples of technological changes focusing on human factors)</a:t>
            </a:r>
          </a:p>
        </p:txBody>
      </p:sp>
    </p:spTree>
    <p:extLst>
      <p:ext uri="{BB962C8B-B14F-4D97-AF65-F5344CB8AC3E}">
        <p14:creationId xmlns:p14="http://schemas.microsoft.com/office/powerpoint/2010/main" val="3116932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F84FB6-6499-474F-809F-7A2F07B96A7B}"/>
              </a:ext>
            </a:extLst>
          </p:cNvPr>
          <p:cNvPicPr>
            <a:picLocks noChangeAspect="1"/>
          </p:cNvPicPr>
          <p:nvPr/>
        </p:nvPicPr>
        <p:blipFill>
          <a:blip r:embed="rId2"/>
          <a:stretch>
            <a:fillRect/>
          </a:stretch>
        </p:blipFill>
        <p:spPr>
          <a:xfrm>
            <a:off x="1483549" y="0"/>
            <a:ext cx="9224901" cy="6209898"/>
          </a:xfrm>
          <a:prstGeom prst="rect">
            <a:avLst/>
          </a:prstGeom>
        </p:spPr>
      </p:pic>
      <p:sp>
        <p:nvSpPr>
          <p:cNvPr id="6" name="TextBox 5">
            <a:extLst>
              <a:ext uri="{FF2B5EF4-FFF2-40B4-BE49-F238E27FC236}">
                <a16:creationId xmlns:a16="http://schemas.microsoft.com/office/drawing/2014/main" id="{C3966146-04C4-4188-94A6-DDC5800A0C13}"/>
              </a:ext>
            </a:extLst>
          </p:cNvPr>
          <p:cNvSpPr txBox="1"/>
          <p:nvPr/>
        </p:nvSpPr>
        <p:spPr>
          <a:xfrm>
            <a:off x="-1" y="5940822"/>
            <a:ext cx="12192000" cy="276999"/>
          </a:xfrm>
          <a:prstGeom prst="rect">
            <a:avLst/>
          </a:prstGeom>
          <a:noFill/>
        </p:spPr>
        <p:txBody>
          <a:bodyPr wrap="square">
            <a:spAutoFit/>
          </a:bodyPr>
          <a:lstStyle/>
          <a:p>
            <a:pPr algn="r"/>
            <a:r>
              <a:rPr lang="en-GB" sz="1200" dirty="0">
                <a:hlinkClick r:id="rId3"/>
              </a:rPr>
              <a:t>https://assets.publishing.service.gov.uk/government/uploads/system/uploads/attachment_data/file/837844/MGN_520_Final.pdf</a:t>
            </a:r>
            <a:r>
              <a:rPr lang="en-GB" sz="1200" dirty="0"/>
              <a:t> </a:t>
            </a:r>
          </a:p>
        </p:txBody>
      </p:sp>
    </p:spTree>
    <p:extLst>
      <p:ext uri="{BB962C8B-B14F-4D97-AF65-F5344CB8AC3E}">
        <p14:creationId xmlns:p14="http://schemas.microsoft.com/office/powerpoint/2010/main" val="2782652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D193B5ED-136B-4375-9F90-F93B7C864EEB}"/>
              </a:ext>
            </a:extLst>
          </p:cNvPr>
          <p:cNvGraphicFramePr>
            <a:graphicFrameLocks noGrp="1"/>
          </p:cNvGraphicFramePr>
          <p:nvPr>
            <p:extLst>
              <p:ext uri="{D42A27DB-BD31-4B8C-83A1-F6EECF244321}">
                <p14:modId xmlns:p14="http://schemas.microsoft.com/office/powerpoint/2010/main" val="1379892391"/>
              </p:ext>
            </p:extLst>
          </p:nvPr>
        </p:nvGraphicFramePr>
        <p:xfrm>
          <a:off x="675861" y="821154"/>
          <a:ext cx="10840278" cy="5215692"/>
        </p:xfrm>
        <a:graphic>
          <a:graphicData uri="http://schemas.openxmlformats.org/drawingml/2006/table">
            <a:tbl>
              <a:tblPr firstRow="1" bandRow="1">
                <a:tableStyleId>{5940675A-B579-460E-94D1-54222C63F5DA}</a:tableStyleId>
              </a:tblPr>
              <a:tblGrid>
                <a:gridCol w="2499642">
                  <a:extLst>
                    <a:ext uri="{9D8B030D-6E8A-4147-A177-3AD203B41FA5}">
                      <a16:colId xmlns:a16="http://schemas.microsoft.com/office/drawing/2014/main" val="80176262"/>
                    </a:ext>
                  </a:extLst>
                </a:gridCol>
                <a:gridCol w="5254346">
                  <a:extLst>
                    <a:ext uri="{9D8B030D-6E8A-4147-A177-3AD203B41FA5}">
                      <a16:colId xmlns:a16="http://schemas.microsoft.com/office/drawing/2014/main" val="940792157"/>
                    </a:ext>
                  </a:extLst>
                </a:gridCol>
                <a:gridCol w="3086290">
                  <a:extLst>
                    <a:ext uri="{9D8B030D-6E8A-4147-A177-3AD203B41FA5}">
                      <a16:colId xmlns:a16="http://schemas.microsoft.com/office/drawing/2014/main" val="3738386553"/>
                    </a:ext>
                  </a:extLst>
                </a:gridCol>
              </a:tblGrid>
              <a:tr h="576683">
                <a:tc>
                  <a:txBody>
                    <a:bodyPr/>
                    <a:lstStyle/>
                    <a:p>
                      <a:pPr algn="ctr"/>
                      <a:r>
                        <a:rPr lang="en-GB" sz="1600" b="1" dirty="0">
                          <a:latin typeface="Arial" panose="020B0604020202020204" pitchFamily="34" charset="0"/>
                          <a:cs typeface="Arial" panose="020B0604020202020204" pitchFamily="34" charset="0"/>
                        </a:rPr>
                        <a:t>Top 12 Human Factors: Safety</a:t>
                      </a:r>
                    </a:p>
                  </a:txBody>
                  <a:tcPr/>
                </a:tc>
                <a:tc>
                  <a:txBody>
                    <a:bodyPr/>
                    <a:lstStyle/>
                    <a:p>
                      <a:pPr algn="ctr"/>
                      <a:r>
                        <a:rPr lang="en-GB" sz="1600" b="1" dirty="0">
                          <a:latin typeface="Arial" panose="020B0604020202020204" pitchFamily="34" charset="0"/>
                          <a:cs typeface="Arial" panose="020B0604020202020204" pitchFamily="34" charset="0"/>
                        </a:rPr>
                        <a:t>Example of Technological Change</a:t>
                      </a:r>
                    </a:p>
                  </a:txBody>
                  <a:tcPr/>
                </a:tc>
                <a:tc>
                  <a:txBody>
                    <a:bodyPr/>
                    <a:lstStyle/>
                    <a:p>
                      <a:pPr algn="ctr"/>
                      <a:r>
                        <a:rPr lang="en-GB" sz="1600" b="1" dirty="0">
                          <a:latin typeface="Arial" panose="020B0604020202020204" pitchFamily="34" charset="0"/>
                          <a:cs typeface="Arial" panose="020B0604020202020204" pitchFamily="34" charset="0"/>
                        </a:rPr>
                        <a:t>Operational Example</a:t>
                      </a:r>
                    </a:p>
                  </a:txBody>
                  <a:tcPr/>
                </a:tc>
                <a:extLst>
                  <a:ext uri="{0D108BD9-81ED-4DB2-BD59-A6C34878D82A}">
                    <a16:rowId xmlns:a16="http://schemas.microsoft.com/office/drawing/2014/main" val="3172385029"/>
                  </a:ext>
                </a:extLst>
              </a:tr>
              <a:tr h="386381">
                <a:tc>
                  <a:txBody>
                    <a:bodyPr/>
                    <a:lstStyle/>
                    <a:p>
                      <a:pPr algn="ctr"/>
                      <a:r>
                        <a:rPr lang="en-GB" sz="1600" dirty="0">
                          <a:latin typeface="Arial" panose="020B0604020202020204" pitchFamily="34" charset="0"/>
                          <a:cs typeface="Arial" panose="020B0604020202020204" pitchFamily="34" charset="0"/>
                        </a:rPr>
                        <a:t>Fit for Duty</a:t>
                      </a:r>
                    </a:p>
                  </a:txBody>
                  <a:tcPr/>
                </a:tc>
                <a:tc>
                  <a:txBody>
                    <a:bodyPr/>
                    <a:lstStyle/>
                    <a:p>
                      <a:pPr algn="ctr"/>
                      <a:r>
                        <a:rPr lang="en-GB" sz="1600" dirty="0">
                          <a:latin typeface="Arial" panose="020B0604020202020204" pitchFamily="34" charset="0"/>
                          <a:cs typeface="Arial" panose="020B0604020202020204" pitchFamily="34" charset="0"/>
                        </a:rPr>
                        <a:t>Communication links between work and home</a:t>
                      </a:r>
                    </a:p>
                  </a:txBody>
                  <a:tcPr/>
                </a:tc>
                <a:tc>
                  <a:txBody>
                    <a:bodyPr/>
                    <a:lstStyle/>
                    <a:p>
                      <a:pPr algn="ctr"/>
                      <a:r>
                        <a:rPr lang="en-GB" sz="1600" dirty="0">
                          <a:latin typeface="Arial" panose="020B0604020202020204" pitchFamily="34" charset="0"/>
                          <a:cs typeface="Arial" panose="020B0604020202020204" pitchFamily="34" charset="0"/>
                        </a:rPr>
                        <a:t>Internet</a:t>
                      </a:r>
                    </a:p>
                  </a:txBody>
                  <a:tcPr/>
                </a:tc>
                <a:extLst>
                  <a:ext uri="{0D108BD9-81ED-4DB2-BD59-A6C34878D82A}">
                    <a16:rowId xmlns:a16="http://schemas.microsoft.com/office/drawing/2014/main" val="2451572673"/>
                  </a:ext>
                </a:extLst>
              </a:tr>
              <a:tr h="386381">
                <a:tc>
                  <a:txBody>
                    <a:bodyPr/>
                    <a:lstStyle/>
                    <a:p>
                      <a:pPr algn="ctr"/>
                      <a:r>
                        <a:rPr lang="en-GB" sz="1600" dirty="0">
                          <a:latin typeface="Arial" panose="020B0604020202020204" pitchFamily="34" charset="0"/>
                          <a:cs typeface="Arial" panose="020B0604020202020204" pitchFamily="34" charset="0"/>
                        </a:rPr>
                        <a:t>Situational Awareness</a:t>
                      </a:r>
                    </a:p>
                  </a:txBody>
                  <a:tcPr/>
                </a:tc>
                <a:tc>
                  <a:txBody>
                    <a:bodyPr/>
                    <a:lstStyle/>
                    <a:p>
                      <a:pPr algn="ctr"/>
                      <a:r>
                        <a:rPr lang="en-GB" sz="1600" dirty="0">
                          <a:latin typeface="Arial" panose="020B0604020202020204" pitchFamily="34" charset="0"/>
                          <a:cs typeface="Arial" panose="020B0604020202020204" pitchFamily="34" charset="0"/>
                        </a:rPr>
                        <a:t>Improving data accessibility and accuracy</a:t>
                      </a:r>
                    </a:p>
                  </a:txBody>
                  <a:tcPr/>
                </a:tc>
                <a:tc>
                  <a:txBody>
                    <a:bodyPr/>
                    <a:lstStyle/>
                    <a:p>
                      <a:pPr algn="ctr"/>
                      <a:r>
                        <a:rPr lang="en-GB" sz="1600" dirty="0">
                          <a:latin typeface="Arial" panose="020B0604020202020204" pitchFamily="34" charset="0"/>
                          <a:cs typeface="Arial" panose="020B0604020202020204" pitchFamily="34" charset="0"/>
                        </a:rPr>
                        <a:t>Rudder indicator</a:t>
                      </a:r>
                    </a:p>
                  </a:txBody>
                  <a:tcPr/>
                </a:tc>
                <a:extLst>
                  <a:ext uri="{0D108BD9-81ED-4DB2-BD59-A6C34878D82A}">
                    <a16:rowId xmlns:a16="http://schemas.microsoft.com/office/drawing/2014/main" val="2697474844"/>
                  </a:ext>
                </a:extLst>
              </a:tr>
              <a:tr h="386381">
                <a:tc>
                  <a:txBody>
                    <a:bodyPr/>
                    <a:lstStyle/>
                    <a:p>
                      <a:pPr algn="ctr"/>
                      <a:r>
                        <a:rPr lang="en-GB" sz="1600" dirty="0">
                          <a:latin typeface="Arial" panose="020B0604020202020204" pitchFamily="34" charset="0"/>
                          <a:cs typeface="Arial" panose="020B0604020202020204" pitchFamily="34" charset="0"/>
                        </a:rPr>
                        <a:t>Alerting</a:t>
                      </a:r>
                    </a:p>
                  </a:txBody>
                  <a:tcPr/>
                </a:tc>
                <a:tc>
                  <a:txBody>
                    <a:bodyPr/>
                    <a:lstStyle/>
                    <a:p>
                      <a:pPr algn="ctr"/>
                      <a:r>
                        <a:rPr lang="en-GB" sz="1600" dirty="0">
                          <a:latin typeface="Arial" panose="020B0604020202020204" pitchFamily="34" charset="0"/>
                          <a:cs typeface="Arial" panose="020B0604020202020204" pitchFamily="34" charset="0"/>
                        </a:rPr>
                        <a:t>Efficient ship to shore communication systems</a:t>
                      </a:r>
                    </a:p>
                  </a:txBody>
                  <a:tcPr/>
                </a:tc>
                <a:tc>
                  <a:txBody>
                    <a:bodyPr/>
                    <a:lstStyle/>
                    <a:p>
                      <a:pPr algn="ctr"/>
                      <a:r>
                        <a:rPr lang="en-GB" sz="1600" dirty="0">
                          <a:latin typeface="Arial" panose="020B0604020202020204" pitchFamily="34" charset="0"/>
                          <a:cs typeface="Arial" panose="020B0604020202020204" pitchFamily="34" charset="0"/>
                        </a:rPr>
                        <a:t>Inmarsat C</a:t>
                      </a:r>
                    </a:p>
                  </a:txBody>
                  <a:tcPr/>
                </a:tc>
                <a:extLst>
                  <a:ext uri="{0D108BD9-81ED-4DB2-BD59-A6C34878D82A}">
                    <a16:rowId xmlns:a16="http://schemas.microsoft.com/office/drawing/2014/main" val="3605033415"/>
                  </a:ext>
                </a:extLst>
              </a:tr>
              <a:tr h="386381">
                <a:tc>
                  <a:txBody>
                    <a:bodyPr/>
                    <a:lstStyle/>
                    <a:p>
                      <a:pPr algn="ctr"/>
                      <a:r>
                        <a:rPr lang="en-GB" sz="1600" dirty="0">
                          <a:latin typeface="Arial" panose="020B0604020202020204" pitchFamily="34" charset="0"/>
                          <a:cs typeface="Arial" panose="020B0604020202020204" pitchFamily="34" charset="0"/>
                        </a:rPr>
                        <a:t>Communication</a:t>
                      </a:r>
                    </a:p>
                  </a:txBody>
                  <a:tcPr/>
                </a:tc>
                <a:tc>
                  <a:txBody>
                    <a:bodyPr/>
                    <a:lstStyle/>
                    <a:p>
                      <a:pPr algn="ctr"/>
                      <a:r>
                        <a:rPr lang="en-GB" sz="1600" dirty="0">
                          <a:latin typeface="Arial" panose="020B0604020202020204" pitchFamily="34" charset="0"/>
                          <a:cs typeface="Arial" panose="020B0604020202020204" pitchFamily="34" charset="0"/>
                        </a:rPr>
                        <a:t>End user interface options</a:t>
                      </a:r>
                    </a:p>
                  </a:txBody>
                  <a:tcPr/>
                </a:tc>
                <a:tc>
                  <a:txBody>
                    <a:bodyPr/>
                    <a:lstStyle/>
                    <a:p>
                      <a:pPr algn="ctr"/>
                      <a:r>
                        <a:rPr lang="en-GB" sz="1600" dirty="0">
                          <a:latin typeface="Arial" panose="020B0604020202020204" pitchFamily="34" charset="0"/>
                          <a:cs typeface="Arial" panose="020B0604020202020204" pitchFamily="34" charset="0"/>
                        </a:rPr>
                        <a:t>Stability calculators</a:t>
                      </a:r>
                    </a:p>
                  </a:txBody>
                  <a:tcPr/>
                </a:tc>
                <a:extLst>
                  <a:ext uri="{0D108BD9-81ED-4DB2-BD59-A6C34878D82A}">
                    <a16:rowId xmlns:a16="http://schemas.microsoft.com/office/drawing/2014/main" val="3084620526"/>
                  </a:ext>
                </a:extLst>
              </a:tr>
              <a:tr h="386381">
                <a:tc>
                  <a:txBody>
                    <a:bodyPr/>
                    <a:lstStyle/>
                    <a:p>
                      <a:pPr algn="ctr"/>
                      <a:r>
                        <a:rPr lang="en-GB" sz="1600" dirty="0">
                          <a:latin typeface="Arial" panose="020B0604020202020204" pitchFamily="34" charset="0"/>
                          <a:cs typeface="Arial" panose="020B0604020202020204" pitchFamily="34" charset="0"/>
                        </a:rPr>
                        <a:t>Complacency</a:t>
                      </a:r>
                    </a:p>
                  </a:txBody>
                  <a:tcPr/>
                </a:tc>
                <a:tc>
                  <a:txBody>
                    <a:bodyPr/>
                    <a:lstStyle/>
                    <a:p>
                      <a:pPr algn="ctr"/>
                      <a:r>
                        <a:rPr lang="en-GB" sz="1600" dirty="0">
                          <a:latin typeface="Arial" panose="020B0604020202020204" pitchFamily="34" charset="0"/>
                          <a:cs typeface="Arial" panose="020B0604020202020204" pitchFamily="34" charset="0"/>
                        </a:rPr>
                        <a:t>Expanding range of monitoring equipment</a:t>
                      </a:r>
                    </a:p>
                  </a:txBody>
                  <a:tcPr/>
                </a:tc>
                <a:tc>
                  <a:txBody>
                    <a:bodyPr/>
                    <a:lstStyle/>
                    <a:p>
                      <a:pPr algn="ctr"/>
                      <a:r>
                        <a:rPr lang="en-GB" sz="1600" dirty="0">
                          <a:latin typeface="Arial" panose="020B0604020202020204" pitchFamily="34" charset="0"/>
                          <a:cs typeface="Arial" panose="020B0604020202020204" pitchFamily="34" charset="0"/>
                        </a:rPr>
                        <a:t>Level gauging in tanks</a:t>
                      </a:r>
                    </a:p>
                  </a:txBody>
                  <a:tcPr/>
                </a:tc>
                <a:extLst>
                  <a:ext uri="{0D108BD9-81ED-4DB2-BD59-A6C34878D82A}">
                    <a16:rowId xmlns:a16="http://schemas.microsoft.com/office/drawing/2014/main" val="2751501763"/>
                  </a:ext>
                </a:extLst>
              </a:tr>
              <a:tr h="386381">
                <a:tc>
                  <a:txBody>
                    <a:bodyPr/>
                    <a:lstStyle/>
                    <a:p>
                      <a:pPr algn="ctr"/>
                      <a:r>
                        <a:rPr lang="en-GB" sz="1600" dirty="0">
                          <a:latin typeface="Arial" panose="020B0604020202020204" pitchFamily="34" charset="0"/>
                          <a:cs typeface="Arial" panose="020B0604020202020204" pitchFamily="34" charset="0"/>
                        </a:rPr>
                        <a:t>Culture</a:t>
                      </a:r>
                    </a:p>
                  </a:txBody>
                  <a:tcPr/>
                </a:tc>
                <a:tc>
                  <a:txBody>
                    <a:bodyPr/>
                    <a:lstStyle/>
                    <a:p>
                      <a:pPr algn="ctr"/>
                      <a:r>
                        <a:rPr lang="en-GB" sz="1600" dirty="0">
                          <a:latin typeface="Arial" panose="020B0604020202020204" pitchFamily="34" charset="0"/>
                          <a:cs typeface="Arial" panose="020B0604020202020204" pitchFamily="34" charset="0"/>
                        </a:rPr>
                        <a:t>Access to onboard training and support</a:t>
                      </a:r>
                    </a:p>
                  </a:txBody>
                  <a:tcPr/>
                </a:tc>
                <a:tc>
                  <a:txBody>
                    <a:bodyPr/>
                    <a:lstStyle/>
                    <a:p>
                      <a:pPr algn="ctr"/>
                      <a:r>
                        <a:rPr lang="en-GB" sz="1600" dirty="0">
                          <a:latin typeface="Arial" panose="020B0604020202020204" pitchFamily="34" charset="0"/>
                          <a:cs typeface="Arial" panose="020B0604020202020204" pitchFamily="34" charset="0"/>
                        </a:rPr>
                        <a:t>VLEs</a:t>
                      </a:r>
                    </a:p>
                  </a:txBody>
                  <a:tcPr/>
                </a:tc>
                <a:extLst>
                  <a:ext uri="{0D108BD9-81ED-4DB2-BD59-A6C34878D82A}">
                    <a16:rowId xmlns:a16="http://schemas.microsoft.com/office/drawing/2014/main" val="3517856433"/>
                  </a:ext>
                </a:extLst>
              </a:tr>
              <a:tr h="386381">
                <a:tc>
                  <a:txBody>
                    <a:bodyPr/>
                    <a:lstStyle/>
                    <a:p>
                      <a:pPr algn="ctr"/>
                      <a:r>
                        <a:rPr lang="en-GB" sz="1600" dirty="0">
                          <a:latin typeface="Arial" panose="020B0604020202020204" pitchFamily="34" charset="0"/>
                          <a:cs typeface="Arial" panose="020B0604020202020204" pitchFamily="34" charset="0"/>
                        </a:rPr>
                        <a:t>Local Practices</a:t>
                      </a:r>
                    </a:p>
                  </a:txBody>
                  <a:tcPr/>
                </a:tc>
                <a:tc>
                  <a:txBody>
                    <a:bodyPr/>
                    <a:lstStyle/>
                    <a:p>
                      <a:pPr algn="ctr"/>
                      <a:r>
                        <a:rPr lang="en-GB" sz="1600" dirty="0">
                          <a:latin typeface="Arial" panose="020B0604020202020204" pitchFamily="34" charset="0"/>
                          <a:cs typeface="Arial" panose="020B0604020202020204" pitchFamily="34" charset="0"/>
                        </a:rPr>
                        <a:t>Globalisation</a:t>
                      </a:r>
                    </a:p>
                  </a:txBody>
                  <a:tcPr/>
                </a:tc>
                <a:tc>
                  <a:txBody>
                    <a:bodyPr/>
                    <a:lstStyle/>
                    <a:p>
                      <a:pPr algn="ctr"/>
                      <a:r>
                        <a:rPr lang="en-GB" sz="1600" dirty="0">
                          <a:latin typeface="Arial" panose="020B0604020202020204" pitchFamily="34" charset="0"/>
                          <a:cs typeface="Arial" panose="020B0604020202020204" pitchFamily="34" charset="0"/>
                        </a:rPr>
                        <a:t>STCW</a:t>
                      </a:r>
                    </a:p>
                  </a:txBody>
                  <a:tcPr/>
                </a:tc>
                <a:extLst>
                  <a:ext uri="{0D108BD9-81ED-4DB2-BD59-A6C34878D82A}">
                    <a16:rowId xmlns:a16="http://schemas.microsoft.com/office/drawing/2014/main" val="3834627692"/>
                  </a:ext>
                </a:extLst>
              </a:tr>
              <a:tr h="386381">
                <a:tc>
                  <a:txBody>
                    <a:bodyPr/>
                    <a:lstStyle/>
                    <a:p>
                      <a:pPr algn="ctr"/>
                      <a:r>
                        <a:rPr lang="en-GB" sz="1600" dirty="0">
                          <a:latin typeface="Arial" panose="020B0604020202020204" pitchFamily="34" charset="0"/>
                          <a:cs typeface="Arial" panose="020B0604020202020204" pitchFamily="34" charset="0"/>
                        </a:rPr>
                        <a:t>Teamwork</a:t>
                      </a:r>
                    </a:p>
                  </a:txBody>
                  <a:tcPr/>
                </a:tc>
                <a:tc>
                  <a:txBody>
                    <a:bodyPr/>
                    <a:lstStyle/>
                    <a:p>
                      <a:pPr algn="ctr"/>
                      <a:r>
                        <a:rPr lang="en-GB" sz="1600" dirty="0">
                          <a:latin typeface="Arial" panose="020B0604020202020204" pitchFamily="34" charset="0"/>
                          <a:cs typeface="Arial" panose="020B0604020202020204" pitchFamily="34" charset="0"/>
                        </a:rPr>
                        <a:t>Online forums linking a global community</a:t>
                      </a:r>
                    </a:p>
                  </a:txBody>
                  <a:tcPr/>
                </a:tc>
                <a:tc>
                  <a:txBody>
                    <a:bodyPr/>
                    <a:lstStyle/>
                    <a:p>
                      <a:pPr algn="ctr"/>
                      <a:r>
                        <a:rPr lang="en-GB" sz="1600" dirty="0">
                          <a:latin typeface="Arial" panose="020B0604020202020204" pitchFamily="34" charset="0"/>
                          <a:cs typeface="Arial" panose="020B0604020202020204" pitchFamily="34" charset="0"/>
                        </a:rPr>
                        <a:t>Zoom/Teams</a:t>
                      </a:r>
                    </a:p>
                  </a:txBody>
                  <a:tcPr/>
                </a:tc>
                <a:extLst>
                  <a:ext uri="{0D108BD9-81ED-4DB2-BD59-A6C34878D82A}">
                    <a16:rowId xmlns:a16="http://schemas.microsoft.com/office/drawing/2014/main" val="434517478"/>
                  </a:ext>
                </a:extLst>
              </a:tr>
              <a:tr h="386381">
                <a:tc>
                  <a:txBody>
                    <a:bodyPr/>
                    <a:lstStyle/>
                    <a:p>
                      <a:pPr algn="ctr"/>
                      <a:r>
                        <a:rPr lang="en-GB" sz="1600" dirty="0">
                          <a:latin typeface="Arial" panose="020B0604020202020204" pitchFamily="34" charset="0"/>
                          <a:cs typeface="Arial" panose="020B0604020202020204" pitchFamily="34" charset="0"/>
                        </a:rPr>
                        <a:t>Capability</a:t>
                      </a:r>
                    </a:p>
                  </a:txBody>
                  <a:tcPr/>
                </a:tc>
                <a:tc>
                  <a:txBody>
                    <a:bodyPr/>
                    <a:lstStyle/>
                    <a:p>
                      <a:pPr algn="ctr"/>
                      <a:r>
                        <a:rPr lang="en-GB" sz="1600" dirty="0">
                          <a:latin typeface="Arial" panose="020B0604020202020204" pitchFamily="34" charset="0"/>
                          <a:cs typeface="Arial" panose="020B0604020202020204" pitchFamily="34" charset="0"/>
                        </a:rPr>
                        <a:t>Virtual environments used in training programmes</a:t>
                      </a:r>
                    </a:p>
                  </a:txBody>
                  <a:tcPr/>
                </a:tc>
                <a:tc>
                  <a:txBody>
                    <a:bodyPr/>
                    <a:lstStyle/>
                    <a:p>
                      <a:pPr algn="ctr"/>
                      <a:r>
                        <a:rPr lang="en-GB" sz="1600" dirty="0">
                          <a:latin typeface="Arial" panose="020B0604020202020204" pitchFamily="34" charset="0"/>
                          <a:cs typeface="Arial" panose="020B0604020202020204" pitchFamily="34" charset="0"/>
                        </a:rPr>
                        <a:t>Simulators</a:t>
                      </a:r>
                    </a:p>
                  </a:txBody>
                  <a:tcPr/>
                </a:tc>
                <a:extLst>
                  <a:ext uri="{0D108BD9-81ED-4DB2-BD59-A6C34878D82A}">
                    <a16:rowId xmlns:a16="http://schemas.microsoft.com/office/drawing/2014/main" val="1183545405"/>
                  </a:ext>
                </a:extLst>
              </a:tr>
              <a:tr h="386381">
                <a:tc>
                  <a:txBody>
                    <a:bodyPr/>
                    <a:lstStyle/>
                    <a:p>
                      <a:pPr algn="ctr"/>
                      <a:r>
                        <a:rPr lang="en-GB" sz="1600" dirty="0">
                          <a:latin typeface="Arial" panose="020B0604020202020204" pitchFamily="34" charset="0"/>
                          <a:cs typeface="Arial" panose="020B0604020202020204" pitchFamily="34" charset="0"/>
                        </a:rPr>
                        <a:t>Pressure</a:t>
                      </a:r>
                    </a:p>
                  </a:txBody>
                  <a:tcPr/>
                </a:tc>
                <a:tc>
                  <a:txBody>
                    <a:bodyPr/>
                    <a:lstStyle/>
                    <a:p>
                      <a:pPr algn="ctr"/>
                      <a:r>
                        <a:rPr lang="en-GB" sz="1600" dirty="0">
                          <a:latin typeface="Arial" panose="020B0604020202020204" pitchFamily="34" charset="0"/>
                          <a:cs typeface="Arial" panose="020B0604020202020204" pitchFamily="34" charset="0"/>
                        </a:rPr>
                        <a:t>Automation as part of standard operations</a:t>
                      </a:r>
                    </a:p>
                  </a:txBody>
                  <a:tcPr/>
                </a:tc>
                <a:tc>
                  <a:txBody>
                    <a:bodyPr/>
                    <a:lstStyle/>
                    <a:p>
                      <a:pPr algn="ctr"/>
                      <a:r>
                        <a:rPr lang="en-GB" sz="1600" dirty="0">
                          <a:latin typeface="Arial" panose="020B0604020202020204" pitchFamily="34" charset="0"/>
                          <a:cs typeface="Arial" panose="020B0604020202020204" pitchFamily="34" charset="0"/>
                        </a:rPr>
                        <a:t>UMS</a:t>
                      </a:r>
                    </a:p>
                  </a:txBody>
                  <a:tcPr/>
                </a:tc>
                <a:extLst>
                  <a:ext uri="{0D108BD9-81ED-4DB2-BD59-A6C34878D82A}">
                    <a16:rowId xmlns:a16="http://schemas.microsoft.com/office/drawing/2014/main" val="2958924132"/>
                  </a:ext>
                </a:extLst>
              </a:tr>
              <a:tr h="386381">
                <a:tc>
                  <a:txBody>
                    <a:bodyPr/>
                    <a:lstStyle/>
                    <a:p>
                      <a:pPr algn="ctr"/>
                      <a:r>
                        <a:rPr lang="en-GB" sz="1600" dirty="0">
                          <a:latin typeface="Arial" panose="020B0604020202020204" pitchFamily="34" charset="0"/>
                          <a:cs typeface="Arial" panose="020B0604020202020204" pitchFamily="34" charset="0"/>
                        </a:rPr>
                        <a:t>Distractions</a:t>
                      </a:r>
                    </a:p>
                  </a:txBody>
                  <a:tcPr/>
                </a:tc>
                <a:tc>
                  <a:txBody>
                    <a:bodyPr/>
                    <a:lstStyle/>
                    <a:p>
                      <a:pPr algn="ctr"/>
                      <a:r>
                        <a:rPr lang="en-GB" sz="1600" dirty="0">
                          <a:latin typeface="Arial" panose="020B0604020202020204" pitchFamily="34" charset="0"/>
                          <a:cs typeface="Arial" panose="020B0604020202020204" pitchFamily="34" charset="0"/>
                        </a:rPr>
                        <a:t>Controllable limitations on data access</a:t>
                      </a:r>
                    </a:p>
                  </a:txBody>
                  <a:tcPr/>
                </a:tc>
                <a:tc>
                  <a:txBody>
                    <a:bodyPr/>
                    <a:lstStyle/>
                    <a:p>
                      <a:pPr algn="ctr"/>
                      <a:r>
                        <a:rPr lang="en-GB" sz="1600" dirty="0">
                          <a:latin typeface="Arial" panose="020B0604020202020204" pitchFamily="34" charset="0"/>
                          <a:cs typeface="Arial" panose="020B0604020202020204" pitchFamily="34" charset="0"/>
                        </a:rPr>
                        <a:t>ECDIS (SCAMIN)</a:t>
                      </a:r>
                    </a:p>
                  </a:txBody>
                  <a:tcPr/>
                </a:tc>
                <a:extLst>
                  <a:ext uri="{0D108BD9-81ED-4DB2-BD59-A6C34878D82A}">
                    <a16:rowId xmlns:a16="http://schemas.microsoft.com/office/drawing/2014/main" val="1037322756"/>
                  </a:ext>
                </a:extLst>
              </a:tr>
              <a:tr h="386381">
                <a:tc>
                  <a:txBody>
                    <a:bodyPr/>
                    <a:lstStyle/>
                    <a:p>
                      <a:pPr algn="ctr"/>
                      <a:r>
                        <a:rPr lang="en-GB" sz="1600" dirty="0">
                          <a:latin typeface="Arial" panose="020B0604020202020204" pitchFamily="34" charset="0"/>
                          <a:cs typeface="Arial" panose="020B0604020202020204" pitchFamily="34" charset="0"/>
                        </a:rPr>
                        <a:t>Fatigue</a:t>
                      </a:r>
                    </a:p>
                  </a:txBody>
                  <a:tcPr/>
                </a:tc>
                <a:tc>
                  <a:txBody>
                    <a:bodyPr/>
                    <a:lstStyle/>
                    <a:p>
                      <a:pPr algn="ctr"/>
                      <a:r>
                        <a:rPr lang="en-GB" sz="1600" dirty="0">
                          <a:latin typeface="Arial" panose="020B0604020202020204" pitchFamily="34" charset="0"/>
                          <a:cs typeface="Arial" panose="020B0604020202020204" pitchFamily="34" charset="0"/>
                        </a:rPr>
                        <a:t>Application of experimental research</a:t>
                      </a:r>
                    </a:p>
                  </a:txBody>
                  <a:tcPr/>
                </a:tc>
                <a:tc>
                  <a:txBody>
                    <a:bodyPr/>
                    <a:lstStyle/>
                    <a:p>
                      <a:pPr algn="ctr"/>
                      <a:r>
                        <a:rPr lang="en-GB" sz="1600" dirty="0">
                          <a:latin typeface="Arial" panose="020B0604020202020204" pitchFamily="34" charset="0"/>
                          <a:cs typeface="Arial" panose="020B0604020202020204" pitchFamily="34" charset="0"/>
                        </a:rPr>
                        <a:t>Project MARTHA (Solent)</a:t>
                      </a:r>
                    </a:p>
                  </a:txBody>
                  <a:tcPr/>
                </a:tc>
                <a:extLst>
                  <a:ext uri="{0D108BD9-81ED-4DB2-BD59-A6C34878D82A}">
                    <a16:rowId xmlns:a16="http://schemas.microsoft.com/office/drawing/2014/main" val="2618843124"/>
                  </a:ext>
                </a:extLst>
              </a:tr>
            </a:tbl>
          </a:graphicData>
        </a:graphic>
      </p:graphicFrame>
      <p:sp>
        <p:nvSpPr>
          <p:cNvPr id="5" name="TextBox 4">
            <a:extLst>
              <a:ext uri="{FF2B5EF4-FFF2-40B4-BE49-F238E27FC236}">
                <a16:creationId xmlns:a16="http://schemas.microsoft.com/office/drawing/2014/main" id="{99955EE4-28B6-47A9-8527-CBA90EB0AF13}"/>
              </a:ext>
            </a:extLst>
          </p:cNvPr>
          <p:cNvSpPr txBox="1"/>
          <p:nvPr/>
        </p:nvSpPr>
        <p:spPr>
          <a:xfrm>
            <a:off x="0" y="6637868"/>
            <a:ext cx="12192000" cy="276999"/>
          </a:xfrm>
          <a:prstGeom prst="rect">
            <a:avLst/>
          </a:prstGeom>
          <a:noFill/>
        </p:spPr>
        <p:txBody>
          <a:bodyPr wrap="square">
            <a:spAutoFit/>
          </a:bodyPr>
          <a:lstStyle/>
          <a:p>
            <a:pPr algn="r"/>
            <a:r>
              <a:rPr lang="en-GB" sz="1200" dirty="0">
                <a:hlinkClick r:id="rId2"/>
              </a:rPr>
              <a:t>https://www.solent.ac.uk/research-innovation-enterprise/documents/martha-final-report.pdf</a:t>
            </a:r>
            <a:r>
              <a:rPr lang="en-GB" sz="1200" dirty="0"/>
              <a:t> </a:t>
            </a:r>
          </a:p>
        </p:txBody>
      </p:sp>
    </p:spTree>
    <p:extLst>
      <p:ext uri="{BB962C8B-B14F-4D97-AF65-F5344CB8AC3E}">
        <p14:creationId xmlns:p14="http://schemas.microsoft.com/office/powerpoint/2010/main" val="2175801456"/>
      </p:ext>
    </p:extLst>
  </p:cSld>
  <p:clrMapOvr>
    <a:masterClrMapping/>
  </p:clrMapOvr>
</p:sld>
</file>

<file path=ppt/theme/theme1.xml><?xml version="1.0" encoding="utf-8"?>
<a:theme xmlns:a="http://schemas.openxmlformats.org/drawingml/2006/main" name="COMPETING">
  <a:themeElements>
    <a:clrScheme name="SkillSea">
      <a:dk1>
        <a:srgbClr val="646464"/>
      </a:dk1>
      <a:lt1>
        <a:srgbClr val="FFFFFF"/>
      </a:lt1>
      <a:dk2>
        <a:srgbClr val="00568A"/>
      </a:dk2>
      <a:lt2>
        <a:srgbClr val="E2F3F8"/>
      </a:lt2>
      <a:accent1>
        <a:srgbClr val="00B5DD"/>
      </a:accent1>
      <a:accent2>
        <a:srgbClr val="00568A"/>
      </a:accent2>
      <a:accent3>
        <a:srgbClr val="97D3E0"/>
      </a:accent3>
      <a:accent4>
        <a:srgbClr val="EE7F00"/>
      </a:accent4>
      <a:accent5>
        <a:srgbClr val="A0A0A0"/>
      </a:accent5>
      <a:accent6>
        <a:srgbClr val="7991AB"/>
      </a:accent6>
      <a:hlink>
        <a:srgbClr val="00B5DD"/>
      </a:hlink>
      <a:folHlink>
        <a:srgbClr val="C8C8C8"/>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F3F841D7-5A8B-4A45-A8FA-F55C38A45BD7}" vid="{55E64FDE-A832-034D-A9F6-76334B319495}"/>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NEW_PowerPoint Template_SkillSea presentation</Template>
  <TotalTime>39</TotalTime>
  <Words>1258</Words>
  <Application>Microsoft Office PowerPoint</Application>
  <PresentationFormat>Widescreen</PresentationFormat>
  <Paragraphs>152</Paragraphs>
  <Slides>20</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Systeemlettertype</vt:lpstr>
      <vt:lpstr>Times New Roman</vt:lpstr>
      <vt:lpstr>COMPETING</vt:lpstr>
      <vt:lpstr>Evolutions in Ship Operations </vt:lpstr>
      <vt:lpstr>Suggested Method of Study</vt:lpstr>
      <vt:lpstr>Lesson Content</vt:lpstr>
      <vt:lpstr>1. Economic Drivers</vt:lpstr>
      <vt:lpstr>PowerPoint Presentation</vt:lpstr>
      <vt:lpstr>PowerPoint Presentation</vt:lpstr>
      <vt:lpstr>2. Safety Related Drivers</vt:lpstr>
      <vt:lpstr>PowerPoint Presentation</vt:lpstr>
      <vt:lpstr>PowerPoint Presentation</vt:lpstr>
      <vt:lpstr>3. Key Technological Developments</vt:lpstr>
      <vt:lpstr>PowerPoint Presentation</vt:lpstr>
      <vt:lpstr>PowerPoint Presentation</vt:lpstr>
      <vt:lpstr>PowerPoint Presentation</vt:lpstr>
      <vt:lpstr>4. Video Clips</vt:lpstr>
      <vt:lpstr>Video clip: Asia Excellence and Northwest Swan https://www.chevron.com/operations/transportation/shipping (3’)</vt:lpstr>
      <vt:lpstr>Video clip: Marie Maersk engine room https://www.youtube.com/watch?v=Jfqgbf2AvpM (3’)</vt:lpstr>
      <vt:lpstr>Video clips:  Wartsila defining automated and autonomous shipping https://www.wartsila.com/insights/article/maritime-autonomy-a-bridge-too-far (2’)  https://www.youtube.com/watch?v=LCElbM4bCb0 (Optional: 15’)</vt:lpstr>
      <vt:lpstr>5. Quiz</vt:lpstr>
      <vt:lpstr>6. Further Reading</vt:lpstr>
      <vt:lpstr>7. Topics for Further Discussion</vt:lpstr>
    </vt:vector>
  </TitlesOfParts>
  <Company>B&amp;FC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dc:title>
  <dc:creator>Alina Prylipko</dc:creator>
  <cp:lastModifiedBy>Michael Stringfellow</cp:lastModifiedBy>
  <cp:revision>7</cp:revision>
  <dcterms:created xsi:type="dcterms:W3CDTF">2020-03-09T10:49:36Z</dcterms:created>
  <dcterms:modified xsi:type="dcterms:W3CDTF">2021-07-20T09:48:21Z</dcterms:modified>
</cp:coreProperties>
</file>